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61" r:id="rId6"/>
    <p:sldId id="262" r:id="rId7"/>
    <p:sldId id="263" r:id="rId8"/>
    <p:sldId id="264" r:id="rId9"/>
    <p:sldId id="269" r:id="rId10"/>
    <p:sldId id="260" r:id="rId11"/>
    <p:sldId id="268" r:id="rId12"/>
    <p:sldId id="267" r:id="rId13"/>
    <p:sldId id="271" r:id="rId14"/>
    <p:sldId id="266" r:id="rId15"/>
    <p:sldId id="270" r:id="rId16"/>
    <p:sldId id="26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0559B-F45D-4EA0-8D49-4D6188E61D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49AE1-DA3B-4F1C-A778-E330978985FC}">
      <dgm:prSet phldrT="[Текст]"/>
      <dgm:spPr>
        <a:xfrm>
          <a:off x="0" y="0"/>
          <a:ext cx="1455687" cy="658242"/>
        </a:xfr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gm:spPr>
      <dgm:t>
        <a:bodyPr/>
        <a:lstStyle/>
        <a:p>
          <a:pPr>
            <a:buNone/>
          </a:pPr>
          <a:r>
            <a:rPr lang="ru-RU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АКНФП</a:t>
          </a:r>
          <a:endParaRPr lang="ru-RU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953A5FA-27AF-4D0D-AA9A-3A117122A74B}" type="parTrans" cxnId="{DADDA75C-D712-4BE2-841E-A44E40136E01}">
      <dgm:prSet/>
      <dgm:spPr/>
      <dgm:t>
        <a:bodyPr/>
        <a:lstStyle/>
        <a:p>
          <a:endParaRPr lang="ru-RU"/>
        </a:p>
      </dgm:t>
    </dgm:pt>
    <dgm:pt modelId="{1A59C606-0AE5-4FDA-90BA-15D4C2E334FB}" type="sibTrans" cxnId="{DADDA75C-D712-4BE2-841E-A44E40136E01}">
      <dgm:prSet/>
      <dgm:spPr/>
      <dgm:t>
        <a:bodyPr/>
        <a:lstStyle/>
        <a:p>
          <a:endParaRPr lang="ru-RU"/>
        </a:p>
      </dgm:t>
    </dgm:pt>
    <dgm:pt modelId="{8C41A3AA-A8C7-47C9-8019-799A4DB8E2DF}">
      <dgm:prSet phldrT="[Текст]" custT="1"/>
      <dgm:spPr>
        <a:xfrm>
          <a:off x="391690" y="4679021"/>
          <a:ext cx="2066637" cy="48774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Транспортабельные РУ</a:t>
          </a:r>
        </a:p>
      </dgm:t>
    </dgm:pt>
    <dgm:pt modelId="{B9D62278-4A47-4351-A0F1-B5DDC8750176}" type="parTrans" cxnId="{80A2408C-72DB-49E6-BE2F-D3EB9FD47947}">
      <dgm:prSet/>
      <dgm:spPr>
        <a:xfrm>
          <a:off x="145568" y="658242"/>
          <a:ext cx="246121" cy="4264651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endParaRPr lang="ru-RU"/>
        </a:p>
      </dgm:t>
    </dgm:pt>
    <dgm:pt modelId="{70D6F5E7-30AB-4D84-AE0A-DB632FD7DA63}" type="sibTrans" cxnId="{80A2408C-72DB-49E6-BE2F-D3EB9FD47947}">
      <dgm:prSet/>
      <dgm:spPr/>
      <dgm:t>
        <a:bodyPr/>
        <a:lstStyle/>
        <a:p>
          <a:endParaRPr lang="ru-RU"/>
        </a:p>
      </dgm:t>
    </dgm:pt>
    <dgm:pt modelId="{E05E956E-A3B5-4886-B81D-0FA7542F3CB6}">
      <dgm:prSet phldrT="[Текст]" custT="1"/>
      <dgm:spPr>
        <a:xfrm>
          <a:off x="391690" y="923677"/>
          <a:ext cx="2060384" cy="48774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ВВЭР</a:t>
          </a:r>
          <a:endParaRPr lang="ru-RU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41EEEFA-0D24-47F2-914B-3A30868BF9EE}" type="parTrans" cxnId="{60A706F2-759A-4CA5-A79C-EA37E9403D26}">
      <dgm:prSet/>
      <dgm:spPr>
        <a:xfrm>
          <a:off x="145568" y="658242"/>
          <a:ext cx="246121" cy="509307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endParaRPr lang="ru-RU"/>
        </a:p>
      </dgm:t>
    </dgm:pt>
    <dgm:pt modelId="{043293CB-0829-4BD9-930D-F6F64CDD211A}" type="sibTrans" cxnId="{60A706F2-759A-4CA5-A79C-EA37E9403D26}">
      <dgm:prSet/>
      <dgm:spPr/>
      <dgm:t>
        <a:bodyPr/>
        <a:lstStyle/>
        <a:p>
          <a:endParaRPr lang="ru-RU"/>
        </a:p>
      </dgm:t>
    </dgm:pt>
    <dgm:pt modelId="{0BE3B799-2893-49D5-93BC-B9275585BCB8}">
      <dgm:prSet phldrT="[Текст]" custT="1"/>
      <dgm:spPr>
        <a:xfrm>
          <a:off x="391690" y="3927952"/>
          <a:ext cx="2060384" cy="48774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Транспортные РУ</a:t>
          </a:r>
        </a:p>
      </dgm:t>
    </dgm:pt>
    <dgm:pt modelId="{5E8D7F03-0218-439C-A746-4C66A074ACFD}" type="parTrans" cxnId="{D5CF6B23-EACC-4D0D-B664-084FEB93AAE8}">
      <dgm:prSet/>
      <dgm:spPr>
        <a:xfrm>
          <a:off x="145568" y="658242"/>
          <a:ext cx="246121" cy="3513583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endParaRPr lang="ru-RU"/>
        </a:p>
      </dgm:t>
    </dgm:pt>
    <dgm:pt modelId="{7391EB38-F9BA-42F5-BA07-4555A1EE599F}" type="sibTrans" cxnId="{D5CF6B23-EACC-4D0D-B664-084FEB93AAE8}">
      <dgm:prSet/>
      <dgm:spPr/>
      <dgm:t>
        <a:bodyPr/>
        <a:lstStyle/>
        <a:p>
          <a:endParaRPr lang="ru-RU"/>
        </a:p>
      </dgm:t>
    </dgm:pt>
    <dgm:pt modelId="{8345EF3A-0C71-43F7-960B-7608BA0534EA}">
      <dgm:prSet phldrT="[Текст]" custT="1"/>
      <dgm:spPr>
        <a:xfrm>
          <a:off x="391690" y="3176883"/>
          <a:ext cx="2060384" cy="48774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БРЕСТ</a:t>
          </a:r>
        </a:p>
      </dgm:t>
    </dgm:pt>
    <dgm:pt modelId="{A5E2C60A-D5F6-43CE-BABE-27A58158B3DC}" type="parTrans" cxnId="{7F3862B0-167C-4C79-A3CF-C9CD80A9B41A}">
      <dgm:prSet/>
      <dgm:spPr>
        <a:xfrm>
          <a:off x="145568" y="658242"/>
          <a:ext cx="246121" cy="2762514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endParaRPr lang="ru-RU"/>
        </a:p>
      </dgm:t>
    </dgm:pt>
    <dgm:pt modelId="{6DD8DB5A-378C-4D46-82FA-5F09E5FB8A58}" type="sibTrans" cxnId="{7F3862B0-167C-4C79-A3CF-C9CD80A9B41A}">
      <dgm:prSet/>
      <dgm:spPr/>
      <dgm:t>
        <a:bodyPr/>
        <a:lstStyle/>
        <a:p>
          <a:endParaRPr lang="ru-RU"/>
        </a:p>
      </dgm:t>
    </dgm:pt>
    <dgm:pt modelId="{74D099E1-9458-467D-8111-CA82E8ACE61A}">
      <dgm:prSet phldrT="[Текст]" custT="1"/>
      <dgm:spPr>
        <a:xfrm>
          <a:off x="391690" y="2425814"/>
          <a:ext cx="2060384" cy="48774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БН</a:t>
          </a:r>
        </a:p>
      </dgm:t>
    </dgm:pt>
    <dgm:pt modelId="{595C9C77-BA36-4088-887E-F44DB0F3A333}" type="parTrans" cxnId="{F7B7EB7A-0E94-482F-B252-3AFE18482895}">
      <dgm:prSet/>
      <dgm:spPr>
        <a:xfrm>
          <a:off x="145568" y="658242"/>
          <a:ext cx="246121" cy="2011445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endParaRPr lang="ru-RU"/>
        </a:p>
      </dgm:t>
    </dgm:pt>
    <dgm:pt modelId="{B288F2C5-A1FC-465A-83DA-556FF422DD34}" type="sibTrans" cxnId="{F7B7EB7A-0E94-482F-B252-3AFE18482895}">
      <dgm:prSet/>
      <dgm:spPr/>
      <dgm:t>
        <a:bodyPr/>
        <a:lstStyle/>
        <a:p>
          <a:endParaRPr lang="ru-RU"/>
        </a:p>
      </dgm:t>
    </dgm:pt>
    <dgm:pt modelId="{263C5A79-C62C-4B7D-AEC7-0DC09BEB1764}">
      <dgm:prSet phldrT="[Текст]" custT="1"/>
      <dgm:spPr>
        <a:xfrm>
          <a:off x="391690" y="1674745"/>
          <a:ext cx="2060384" cy="48774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pPr algn="l">
            <a:buNone/>
          </a:pP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ИЯУ</a:t>
          </a:r>
        </a:p>
      </dgm:t>
    </dgm:pt>
    <dgm:pt modelId="{31F32006-1A3A-4F91-B0DE-EE7002A25B9E}" type="parTrans" cxnId="{7AD9E328-81CE-490D-B83D-37C3BE3D8593}">
      <dgm:prSet/>
      <dgm:spPr>
        <a:xfrm>
          <a:off x="145568" y="658242"/>
          <a:ext cx="246121" cy="1260376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gm:spPr>
      <dgm:t>
        <a:bodyPr/>
        <a:lstStyle/>
        <a:p>
          <a:endParaRPr lang="ru-RU"/>
        </a:p>
      </dgm:t>
    </dgm:pt>
    <dgm:pt modelId="{514D5369-C99D-46A7-B3E0-41C0BB2FBE93}" type="sibTrans" cxnId="{7AD9E328-81CE-490D-B83D-37C3BE3D8593}">
      <dgm:prSet/>
      <dgm:spPr/>
      <dgm:t>
        <a:bodyPr/>
        <a:lstStyle/>
        <a:p>
          <a:endParaRPr lang="ru-RU"/>
        </a:p>
      </dgm:t>
    </dgm:pt>
    <dgm:pt modelId="{801DC7EA-713D-4F94-9C43-271B242913F3}" type="pres">
      <dgm:prSet presAssocID="{EFE0559B-F45D-4EA0-8D49-4D6188E61D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6A981D-4AEA-4F40-AFD1-6BA16A682BE4}" type="pres">
      <dgm:prSet presAssocID="{DF549AE1-DA3B-4F1C-A778-E330978985FC}" presName="root" presStyleCnt="0"/>
      <dgm:spPr/>
    </dgm:pt>
    <dgm:pt modelId="{1B989005-D744-4ABB-BF32-7F46D21BFACA}" type="pres">
      <dgm:prSet presAssocID="{DF549AE1-DA3B-4F1C-A778-E330978985FC}" presName="rootComposite" presStyleCnt="0"/>
      <dgm:spPr/>
    </dgm:pt>
    <dgm:pt modelId="{445F7463-197C-4BE6-B57F-2ACBC68D6872}" type="pres">
      <dgm:prSet presAssocID="{DF549AE1-DA3B-4F1C-A778-E330978985FC}" presName="rootText" presStyleLbl="node1" presStyleIdx="0" presStyleCnt="1" custScaleX="69102" custScaleY="62494" custLinFactNeighborX="-13516" custLinFactNeighborY="-46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29680FF-5F63-4C77-A6E4-922AEEA412AD}" type="pres">
      <dgm:prSet presAssocID="{DF549AE1-DA3B-4F1C-A778-E330978985FC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A028AA-EF6E-40CF-80AD-FC51200A62A9}" type="pres">
      <dgm:prSet presAssocID="{DF549AE1-DA3B-4F1C-A778-E330978985FC}" presName="childShape" presStyleCnt="0"/>
      <dgm:spPr/>
    </dgm:pt>
    <dgm:pt modelId="{19B6354A-6EA7-4342-9D72-6CD8CAC81762}" type="pres">
      <dgm:prSet presAssocID="{941EEEFA-0D24-47F2-914B-3A30868BF9EE}" presName="Name13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307"/>
              </a:lnTo>
              <a:lnTo>
                <a:pt x="246121" y="50930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9C96821-D705-4AAF-9EDD-1AD83B8B257D}" type="pres">
      <dgm:prSet presAssocID="{E05E956E-A3B5-4886-B81D-0FA7542F3CB6}" presName="childText" presStyleLbl="bgAcc1" presStyleIdx="0" presStyleCnt="6" custScaleX="122259" custScaleY="46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0A8C876-D663-4BB4-ADF1-27A2725797E4}" type="pres">
      <dgm:prSet presAssocID="{31F32006-1A3A-4F91-B0DE-EE7002A25B9E}" presName="Name13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376"/>
              </a:lnTo>
              <a:lnTo>
                <a:pt x="246121" y="126037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65D77F2-A966-4F91-BD6D-EF47E9307938}" type="pres">
      <dgm:prSet presAssocID="{263C5A79-C62C-4B7D-AEC7-0DC09BEB1764}" presName="childText" presStyleLbl="bgAcc1" presStyleIdx="1" presStyleCnt="6" custScaleX="122259" custScaleY="46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AD6654-E5A4-4426-B196-9F7EEC17CA26}" type="pres">
      <dgm:prSet presAssocID="{595C9C77-BA36-4088-887E-F44DB0F3A333}" presName="Name13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445"/>
              </a:lnTo>
              <a:lnTo>
                <a:pt x="246121" y="201144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D1E12C4-0956-466B-BF37-8329AEE1F1EF}" type="pres">
      <dgm:prSet presAssocID="{74D099E1-9458-467D-8111-CA82E8ACE61A}" presName="childText" presStyleLbl="bgAcc1" presStyleIdx="2" presStyleCnt="6" custScaleX="122259" custScaleY="46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C28D6D1-C5E0-43BC-899A-3DA11253FE12}" type="pres">
      <dgm:prSet presAssocID="{A5E2C60A-D5F6-43CE-BABE-27A58158B3DC}" presName="Name13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514"/>
              </a:lnTo>
              <a:lnTo>
                <a:pt x="246121" y="276251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E607DF8-E9CA-4E3C-8335-74CC7F58FEAF}" type="pres">
      <dgm:prSet presAssocID="{8345EF3A-0C71-43F7-960B-7608BA0534EA}" presName="childText" presStyleLbl="bgAcc1" presStyleIdx="3" presStyleCnt="6" custScaleX="122259" custScaleY="46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BC420D1-BC6D-4A9E-9472-F3279BC3E19B}" type="pres">
      <dgm:prSet presAssocID="{5E8D7F03-0218-439C-A746-4C66A074ACFD}" presName="Name13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583"/>
              </a:lnTo>
              <a:lnTo>
                <a:pt x="246121" y="351358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1C61044-D032-4DF5-9792-6E1F189D77AA}" type="pres">
      <dgm:prSet presAssocID="{0BE3B799-2893-49D5-93BC-B9275585BCB8}" presName="childText" presStyleLbl="bgAcc1" presStyleIdx="4" presStyleCnt="6" custScaleX="122259" custScaleY="46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F2210B9-50CD-4753-88F9-4994A7DFB4C8}" type="pres">
      <dgm:prSet presAssocID="{B9D62278-4A47-4351-A0F1-B5DDC8750176}" presName="Name13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4651"/>
              </a:lnTo>
              <a:lnTo>
                <a:pt x="246121" y="426465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B7E161A-7855-4862-B554-D4FD558DF87E}" type="pres">
      <dgm:prSet presAssocID="{8C41A3AA-A8C7-47C9-8019-799A4DB8E2DF}" presName="childText" presStyleLbl="bgAcc1" presStyleIdx="5" presStyleCnt="6" custScaleX="134420" custScaleY="463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60A706F2-759A-4CA5-A79C-EA37E9403D26}" srcId="{DF549AE1-DA3B-4F1C-A778-E330978985FC}" destId="{E05E956E-A3B5-4886-B81D-0FA7542F3CB6}" srcOrd="0" destOrd="0" parTransId="{941EEEFA-0D24-47F2-914B-3A30868BF9EE}" sibTransId="{043293CB-0829-4BD9-930D-F6F64CDD211A}"/>
    <dgm:cxn modelId="{7F3862B0-167C-4C79-A3CF-C9CD80A9B41A}" srcId="{DF549AE1-DA3B-4F1C-A778-E330978985FC}" destId="{8345EF3A-0C71-43F7-960B-7608BA0534EA}" srcOrd="3" destOrd="0" parTransId="{A5E2C60A-D5F6-43CE-BABE-27A58158B3DC}" sibTransId="{6DD8DB5A-378C-4D46-82FA-5F09E5FB8A58}"/>
    <dgm:cxn modelId="{C4A36FC6-65C7-48C3-837E-720D7A72F662}" type="presOf" srcId="{5E8D7F03-0218-439C-A746-4C66A074ACFD}" destId="{7BC420D1-BC6D-4A9E-9472-F3279BC3E19B}" srcOrd="0" destOrd="0" presId="urn:microsoft.com/office/officeart/2005/8/layout/hierarchy3"/>
    <dgm:cxn modelId="{C78D190C-E901-450C-A851-42FE39629A8A}" type="presOf" srcId="{31F32006-1A3A-4F91-B0DE-EE7002A25B9E}" destId="{50A8C876-D663-4BB4-ADF1-27A2725797E4}" srcOrd="0" destOrd="0" presId="urn:microsoft.com/office/officeart/2005/8/layout/hierarchy3"/>
    <dgm:cxn modelId="{58082C2B-CE36-442A-9444-1DDE1AB6CE19}" type="presOf" srcId="{941EEEFA-0D24-47F2-914B-3A30868BF9EE}" destId="{19B6354A-6EA7-4342-9D72-6CD8CAC81762}" srcOrd="0" destOrd="0" presId="urn:microsoft.com/office/officeart/2005/8/layout/hierarchy3"/>
    <dgm:cxn modelId="{DADDA75C-D712-4BE2-841E-A44E40136E01}" srcId="{EFE0559B-F45D-4EA0-8D49-4D6188E61D95}" destId="{DF549AE1-DA3B-4F1C-A778-E330978985FC}" srcOrd="0" destOrd="0" parTransId="{3953A5FA-27AF-4D0D-AA9A-3A117122A74B}" sibTransId="{1A59C606-0AE5-4FDA-90BA-15D4C2E334FB}"/>
    <dgm:cxn modelId="{EEE2A1B1-0C9B-484B-A213-DD62BB6E4285}" type="presOf" srcId="{B9D62278-4A47-4351-A0F1-B5DDC8750176}" destId="{9F2210B9-50CD-4753-88F9-4994A7DFB4C8}" srcOrd="0" destOrd="0" presId="urn:microsoft.com/office/officeart/2005/8/layout/hierarchy3"/>
    <dgm:cxn modelId="{F39F8B38-510A-4831-8B1A-1F31EE7DA979}" type="presOf" srcId="{8C41A3AA-A8C7-47C9-8019-799A4DB8E2DF}" destId="{EB7E161A-7855-4862-B554-D4FD558DF87E}" srcOrd="0" destOrd="0" presId="urn:microsoft.com/office/officeart/2005/8/layout/hierarchy3"/>
    <dgm:cxn modelId="{29300D33-9259-44D2-8AD6-27BD8AA05AFF}" type="presOf" srcId="{EFE0559B-F45D-4EA0-8D49-4D6188E61D95}" destId="{801DC7EA-713D-4F94-9C43-271B242913F3}" srcOrd="0" destOrd="0" presId="urn:microsoft.com/office/officeart/2005/8/layout/hierarchy3"/>
    <dgm:cxn modelId="{1967A2D9-E1F4-481D-952B-F7BFACD551D8}" type="presOf" srcId="{263C5A79-C62C-4B7D-AEC7-0DC09BEB1764}" destId="{165D77F2-A966-4F91-BD6D-EF47E9307938}" srcOrd="0" destOrd="0" presId="urn:microsoft.com/office/officeart/2005/8/layout/hierarchy3"/>
    <dgm:cxn modelId="{D5CF6B23-EACC-4D0D-B664-084FEB93AAE8}" srcId="{DF549AE1-DA3B-4F1C-A778-E330978985FC}" destId="{0BE3B799-2893-49D5-93BC-B9275585BCB8}" srcOrd="4" destOrd="0" parTransId="{5E8D7F03-0218-439C-A746-4C66A074ACFD}" sibTransId="{7391EB38-F9BA-42F5-BA07-4555A1EE599F}"/>
    <dgm:cxn modelId="{80A2408C-72DB-49E6-BE2F-D3EB9FD47947}" srcId="{DF549AE1-DA3B-4F1C-A778-E330978985FC}" destId="{8C41A3AA-A8C7-47C9-8019-799A4DB8E2DF}" srcOrd="5" destOrd="0" parTransId="{B9D62278-4A47-4351-A0F1-B5DDC8750176}" sibTransId="{70D6F5E7-30AB-4D84-AE0A-DB632FD7DA63}"/>
    <dgm:cxn modelId="{EED2AD91-B8E5-4DF3-A500-E22ED6ADF238}" type="presOf" srcId="{A5E2C60A-D5F6-43CE-BABE-27A58158B3DC}" destId="{0C28D6D1-C5E0-43BC-899A-3DA11253FE12}" srcOrd="0" destOrd="0" presId="urn:microsoft.com/office/officeart/2005/8/layout/hierarchy3"/>
    <dgm:cxn modelId="{4666CECD-BEFD-4DCD-9E21-F58EA91BFA45}" type="presOf" srcId="{DF549AE1-DA3B-4F1C-A778-E330978985FC}" destId="{829680FF-5F63-4C77-A6E4-922AEEA412AD}" srcOrd="1" destOrd="0" presId="urn:microsoft.com/office/officeart/2005/8/layout/hierarchy3"/>
    <dgm:cxn modelId="{F7DEDC33-5426-4E0D-AE7A-44A95734D23F}" type="presOf" srcId="{74D099E1-9458-467D-8111-CA82E8ACE61A}" destId="{AD1E12C4-0956-466B-BF37-8329AEE1F1EF}" srcOrd="0" destOrd="0" presId="urn:microsoft.com/office/officeart/2005/8/layout/hierarchy3"/>
    <dgm:cxn modelId="{AE193307-5056-46F0-80C4-745B853F084E}" type="presOf" srcId="{E05E956E-A3B5-4886-B81D-0FA7542F3CB6}" destId="{A9C96821-D705-4AAF-9EDD-1AD83B8B257D}" srcOrd="0" destOrd="0" presId="urn:microsoft.com/office/officeart/2005/8/layout/hierarchy3"/>
    <dgm:cxn modelId="{5FCE4AA0-F2A8-4D5C-9EBE-D479395F741E}" type="presOf" srcId="{595C9C77-BA36-4088-887E-F44DB0F3A333}" destId="{F2AD6654-E5A4-4426-B196-9F7EEC17CA26}" srcOrd="0" destOrd="0" presId="urn:microsoft.com/office/officeart/2005/8/layout/hierarchy3"/>
    <dgm:cxn modelId="{C476B7A3-392C-4BCD-9654-47E33E3F2BC1}" type="presOf" srcId="{8345EF3A-0C71-43F7-960B-7608BA0534EA}" destId="{1E607DF8-E9CA-4E3C-8335-74CC7F58FEAF}" srcOrd="0" destOrd="0" presId="urn:microsoft.com/office/officeart/2005/8/layout/hierarchy3"/>
    <dgm:cxn modelId="{7AD9E328-81CE-490D-B83D-37C3BE3D8593}" srcId="{DF549AE1-DA3B-4F1C-A778-E330978985FC}" destId="{263C5A79-C62C-4B7D-AEC7-0DC09BEB1764}" srcOrd="1" destOrd="0" parTransId="{31F32006-1A3A-4F91-B0DE-EE7002A25B9E}" sibTransId="{514D5369-C99D-46A7-B3E0-41C0BB2FBE93}"/>
    <dgm:cxn modelId="{6F105C0F-B1C6-438D-BA90-C09130E5E818}" type="presOf" srcId="{DF549AE1-DA3B-4F1C-A778-E330978985FC}" destId="{445F7463-197C-4BE6-B57F-2ACBC68D6872}" srcOrd="0" destOrd="0" presId="urn:microsoft.com/office/officeart/2005/8/layout/hierarchy3"/>
    <dgm:cxn modelId="{BE83D704-81E2-44C7-91BE-16D541BFAEA0}" type="presOf" srcId="{0BE3B799-2893-49D5-93BC-B9275585BCB8}" destId="{71C61044-D032-4DF5-9792-6E1F189D77AA}" srcOrd="0" destOrd="0" presId="urn:microsoft.com/office/officeart/2005/8/layout/hierarchy3"/>
    <dgm:cxn modelId="{F7B7EB7A-0E94-482F-B252-3AFE18482895}" srcId="{DF549AE1-DA3B-4F1C-A778-E330978985FC}" destId="{74D099E1-9458-467D-8111-CA82E8ACE61A}" srcOrd="2" destOrd="0" parTransId="{595C9C77-BA36-4088-887E-F44DB0F3A333}" sibTransId="{B288F2C5-A1FC-465A-83DA-556FF422DD34}"/>
    <dgm:cxn modelId="{67173F0E-2CBD-484D-8597-8E79ED2DB332}" type="presParOf" srcId="{801DC7EA-713D-4F94-9C43-271B242913F3}" destId="{696A981D-4AEA-4F40-AFD1-6BA16A682BE4}" srcOrd="0" destOrd="0" presId="urn:microsoft.com/office/officeart/2005/8/layout/hierarchy3"/>
    <dgm:cxn modelId="{8D26F7EC-5454-419F-83BC-8AACCB34BAC9}" type="presParOf" srcId="{696A981D-4AEA-4F40-AFD1-6BA16A682BE4}" destId="{1B989005-D744-4ABB-BF32-7F46D21BFACA}" srcOrd="0" destOrd="0" presId="urn:microsoft.com/office/officeart/2005/8/layout/hierarchy3"/>
    <dgm:cxn modelId="{14AB2DB6-79E7-4035-A7B4-8AB663155DE3}" type="presParOf" srcId="{1B989005-D744-4ABB-BF32-7F46D21BFACA}" destId="{445F7463-197C-4BE6-B57F-2ACBC68D6872}" srcOrd="0" destOrd="0" presId="urn:microsoft.com/office/officeart/2005/8/layout/hierarchy3"/>
    <dgm:cxn modelId="{29BD1BDA-19A9-4234-B28A-C8288858D1FD}" type="presParOf" srcId="{1B989005-D744-4ABB-BF32-7F46D21BFACA}" destId="{829680FF-5F63-4C77-A6E4-922AEEA412AD}" srcOrd="1" destOrd="0" presId="urn:microsoft.com/office/officeart/2005/8/layout/hierarchy3"/>
    <dgm:cxn modelId="{36279617-989D-4B1A-9667-33E4B13754D8}" type="presParOf" srcId="{696A981D-4AEA-4F40-AFD1-6BA16A682BE4}" destId="{22A028AA-EF6E-40CF-80AD-FC51200A62A9}" srcOrd="1" destOrd="0" presId="urn:microsoft.com/office/officeart/2005/8/layout/hierarchy3"/>
    <dgm:cxn modelId="{B76491E7-DE72-41A8-BD6D-B50ED7A23FA9}" type="presParOf" srcId="{22A028AA-EF6E-40CF-80AD-FC51200A62A9}" destId="{19B6354A-6EA7-4342-9D72-6CD8CAC81762}" srcOrd="0" destOrd="0" presId="urn:microsoft.com/office/officeart/2005/8/layout/hierarchy3"/>
    <dgm:cxn modelId="{1EE8A119-ACE8-4FC1-8B87-A45D2C538A05}" type="presParOf" srcId="{22A028AA-EF6E-40CF-80AD-FC51200A62A9}" destId="{A9C96821-D705-4AAF-9EDD-1AD83B8B257D}" srcOrd="1" destOrd="0" presId="urn:microsoft.com/office/officeart/2005/8/layout/hierarchy3"/>
    <dgm:cxn modelId="{240A6819-D024-4E05-877A-074131467D9A}" type="presParOf" srcId="{22A028AA-EF6E-40CF-80AD-FC51200A62A9}" destId="{50A8C876-D663-4BB4-ADF1-27A2725797E4}" srcOrd="2" destOrd="0" presId="urn:microsoft.com/office/officeart/2005/8/layout/hierarchy3"/>
    <dgm:cxn modelId="{6E73DAFE-6D30-4CCF-999C-BDDB8AEAB3DA}" type="presParOf" srcId="{22A028AA-EF6E-40CF-80AD-FC51200A62A9}" destId="{165D77F2-A966-4F91-BD6D-EF47E9307938}" srcOrd="3" destOrd="0" presId="urn:microsoft.com/office/officeart/2005/8/layout/hierarchy3"/>
    <dgm:cxn modelId="{82186061-5298-4E8F-B33B-3BF4997686F5}" type="presParOf" srcId="{22A028AA-EF6E-40CF-80AD-FC51200A62A9}" destId="{F2AD6654-E5A4-4426-B196-9F7EEC17CA26}" srcOrd="4" destOrd="0" presId="urn:microsoft.com/office/officeart/2005/8/layout/hierarchy3"/>
    <dgm:cxn modelId="{68A608A6-E220-4575-AEA3-C035506D3D05}" type="presParOf" srcId="{22A028AA-EF6E-40CF-80AD-FC51200A62A9}" destId="{AD1E12C4-0956-466B-BF37-8329AEE1F1EF}" srcOrd="5" destOrd="0" presId="urn:microsoft.com/office/officeart/2005/8/layout/hierarchy3"/>
    <dgm:cxn modelId="{C65C37FE-7066-477E-AEF7-0446841BA21D}" type="presParOf" srcId="{22A028AA-EF6E-40CF-80AD-FC51200A62A9}" destId="{0C28D6D1-C5E0-43BC-899A-3DA11253FE12}" srcOrd="6" destOrd="0" presId="urn:microsoft.com/office/officeart/2005/8/layout/hierarchy3"/>
    <dgm:cxn modelId="{539039C3-9A46-4862-827D-4F1A871EC4C2}" type="presParOf" srcId="{22A028AA-EF6E-40CF-80AD-FC51200A62A9}" destId="{1E607DF8-E9CA-4E3C-8335-74CC7F58FEAF}" srcOrd="7" destOrd="0" presId="urn:microsoft.com/office/officeart/2005/8/layout/hierarchy3"/>
    <dgm:cxn modelId="{89BBF1D6-2DF6-4BE9-98D6-51CB9DF7CAB8}" type="presParOf" srcId="{22A028AA-EF6E-40CF-80AD-FC51200A62A9}" destId="{7BC420D1-BC6D-4A9E-9472-F3279BC3E19B}" srcOrd="8" destOrd="0" presId="urn:microsoft.com/office/officeart/2005/8/layout/hierarchy3"/>
    <dgm:cxn modelId="{3056B106-CB4F-4F6D-88AB-6848134325F2}" type="presParOf" srcId="{22A028AA-EF6E-40CF-80AD-FC51200A62A9}" destId="{71C61044-D032-4DF5-9792-6E1F189D77AA}" srcOrd="9" destOrd="0" presId="urn:microsoft.com/office/officeart/2005/8/layout/hierarchy3"/>
    <dgm:cxn modelId="{C8F370A2-32B3-480C-AF45-BF98024D5DDF}" type="presParOf" srcId="{22A028AA-EF6E-40CF-80AD-FC51200A62A9}" destId="{9F2210B9-50CD-4753-88F9-4994A7DFB4C8}" srcOrd="10" destOrd="0" presId="urn:microsoft.com/office/officeart/2005/8/layout/hierarchy3"/>
    <dgm:cxn modelId="{75EA49E1-3273-48B0-A66A-9642229F39C8}" type="presParOf" srcId="{22A028AA-EF6E-40CF-80AD-FC51200A62A9}" destId="{EB7E161A-7855-4862-B554-D4FD558DF87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F7463-197C-4BE6-B57F-2ACBC68D6872}">
      <dsp:nvSpPr>
        <dsp:cNvPr id="0" name=""/>
        <dsp:cNvSpPr/>
      </dsp:nvSpPr>
      <dsp:spPr>
        <a:xfrm>
          <a:off x="229352" y="0"/>
          <a:ext cx="1498837" cy="67775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АКНФП</a:t>
          </a:r>
          <a:endParaRPr lang="ru-RU" sz="30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49203" y="19851"/>
        <a:ext cx="1459135" cy="638052"/>
      </dsp:txXfrm>
    </dsp:sp>
    <dsp:sp modelId="{19B6354A-6EA7-4342-9D72-6CD8CAC81762}">
      <dsp:nvSpPr>
        <dsp:cNvPr id="0" name=""/>
        <dsp:cNvSpPr/>
      </dsp:nvSpPr>
      <dsp:spPr>
        <a:xfrm>
          <a:off x="379236" y="677754"/>
          <a:ext cx="443048" cy="52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307"/>
              </a:lnTo>
              <a:lnTo>
                <a:pt x="246121" y="509307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96821-D705-4AAF-9EDD-1AD83B8B257D}">
      <dsp:nvSpPr>
        <dsp:cNvPr id="0" name=""/>
        <dsp:cNvSpPr/>
      </dsp:nvSpPr>
      <dsp:spPr>
        <a:xfrm>
          <a:off x="822285" y="950198"/>
          <a:ext cx="2121460" cy="5022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ВВЭР</a:t>
          </a:r>
          <a:endParaRPr lang="ru-RU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836994" y="964907"/>
        <a:ext cx="2092042" cy="472786"/>
      </dsp:txXfrm>
    </dsp:sp>
    <dsp:sp modelId="{50A8C876-D663-4BB4-ADF1-27A2725797E4}">
      <dsp:nvSpPr>
        <dsp:cNvPr id="0" name=""/>
        <dsp:cNvSpPr/>
      </dsp:nvSpPr>
      <dsp:spPr>
        <a:xfrm>
          <a:off x="379236" y="677754"/>
          <a:ext cx="443048" cy="129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376"/>
              </a:lnTo>
              <a:lnTo>
                <a:pt x="246121" y="1260376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D77F2-A966-4F91-BD6D-EF47E9307938}">
      <dsp:nvSpPr>
        <dsp:cNvPr id="0" name=""/>
        <dsp:cNvSpPr/>
      </dsp:nvSpPr>
      <dsp:spPr>
        <a:xfrm>
          <a:off x="822285" y="1723530"/>
          <a:ext cx="2121460" cy="5022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ИЯУ</a:t>
          </a:r>
        </a:p>
      </dsp:txBody>
      <dsp:txXfrm>
        <a:off x="836994" y="1738239"/>
        <a:ext cx="2092042" cy="472786"/>
      </dsp:txXfrm>
    </dsp:sp>
    <dsp:sp modelId="{F2AD6654-E5A4-4426-B196-9F7EEC17CA26}">
      <dsp:nvSpPr>
        <dsp:cNvPr id="0" name=""/>
        <dsp:cNvSpPr/>
      </dsp:nvSpPr>
      <dsp:spPr>
        <a:xfrm>
          <a:off x="379236" y="677754"/>
          <a:ext cx="443048" cy="2070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445"/>
              </a:lnTo>
              <a:lnTo>
                <a:pt x="246121" y="2011445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E12C4-0956-466B-BF37-8329AEE1F1EF}">
      <dsp:nvSpPr>
        <dsp:cNvPr id="0" name=""/>
        <dsp:cNvSpPr/>
      </dsp:nvSpPr>
      <dsp:spPr>
        <a:xfrm>
          <a:off x="822285" y="2496863"/>
          <a:ext cx="2121460" cy="5022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БН</a:t>
          </a:r>
        </a:p>
      </dsp:txBody>
      <dsp:txXfrm>
        <a:off x="836994" y="2511572"/>
        <a:ext cx="2092042" cy="472786"/>
      </dsp:txXfrm>
    </dsp:sp>
    <dsp:sp modelId="{0C28D6D1-C5E0-43BC-899A-3DA11253FE12}">
      <dsp:nvSpPr>
        <dsp:cNvPr id="0" name=""/>
        <dsp:cNvSpPr/>
      </dsp:nvSpPr>
      <dsp:spPr>
        <a:xfrm>
          <a:off x="379236" y="677754"/>
          <a:ext cx="443048" cy="2843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514"/>
              </a:lnTo>
              <a:lnTo>
                <a:pt x="246121" y="2762514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07DF8-E9CA-4E3C-8335-74CC7F58FEAF}">
      <dsp:nvSpPr>
        <dsp:cNvPr id="0" name=""/>
        <dsp:cNvSpPr/>
      </dsp:nvSpPr>
      <dsp:spPr>
        <a:xfrm>
          <a:off x="822285" y="3270195"/>
          <a:ext cx="2121460" cy="5022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БРЕСТ</a:t>
          </a:r>
        </a:p>
      </dsp:txBody>
      <dsp:txXfrm>
        <a:off x="836994" y="3284904"/>
        <a:ext cx="2092042" cy="472786"/>
      </dsp:txXfrm>
    </dsp:sp>
    <dsp:sp modelId="{7BC420D1-BC6D-4A9E-9472-F3279BC3E19B}">
      <dsp:nvSpPr>
        <dsp:cNvPr id="0" name=""/>
        <dsp:cNvSpPr/>
      </dsp:nvSpPr>
      <dsp:spPr>
        <a:xfrm>
          <a:off x="379236" y="677754"/>
          <a:ext cx="443048" cy="361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583"/>
              </a:lnTo>
              <a:lnTo>
                <a:pt x="246121" y="3513583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61044-D032-4DF5-9792-6E1F189D77AA}">
      <dsp:nvSpPr>
        <dsp:cNvPr id="0" name=""/>
        <dsp:cNvSpPr/>
      </dsp:nvSpPr>
      <dsp:spPr>
        <a:xfrm>
          <a:off x="822285" y="4043527"/>
          <a:ext cx="2121460" cy="5022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Транспортные РУ</a:t>
          </a:r>
        </a:p>
      </dsp:txBody>
      <dsp:txXfrm>
        <a:off x="836994" y="4058236"/>
        <a:ext cx="2092042" cy="472786"/>
      </dsp:txXfrm>
    </dsp:sp>
    <dsp:sp modelId="{9F2210B9-50CD-4753-88F9-4994A7DFB4C8}">
      <dsp:nvSpPr>
        <dsp:cNvPr id="0" name=""/>
        <dsp:cNvSpPr/>
      </dsp:nvSpPr>
      <dsp:spPr>
        <a:xfrm>
          <a:off x="379236" y="677754"/>
          <a:ext cx="443048" cy="439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4651"/>
              </a:lnTo>
              <a:lnTo>
                <a:pt x="246121" y="4264651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E161A-7855-4862-B554-D4FD558DF87E}">
      <dsp:nvSpPr>
        <dsp:cNvPr id="0" name=""/>
        <dsp:cNvSpPr/>
      </dsp:nvSpPr>
      <dsp:spPr>
        <a:xfrm>
          <a:off x="822285" y="4816860"/>
          <a:ext cx="2332479" cy="50220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Транспортабельные РУ</a:t>
          </a:r>
        </a:p>
      </dsp:txBody>
      <dsp:txXfrm>
        <a:off x="836994" y="4831569"/>
        <a:ext cx="2303061" cy="47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EDF7-4811-46A5-B314-E244F9BF966A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30A01-89A7-416E-9869-BF04B1FF7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3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59B11AE-BECB-47CD-9006-5D8472B0B76D}" type="slidenum">
              <a:rPr lang="ru-RU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0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3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42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3688"/>
            <a:ext cx="22336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4" y="2181226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4" y="328453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16380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2A582-6BCF-4E17-8F93-B45FE02BF6C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009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1FCE5-9E4F-4275-8879-116D9A758E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356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8" y="1125538"/>
            <a:ext cx="551391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534" y="1125538"/>
            <a:ext cx="551603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DC1AA-758D-4DFF-9C60-E010CB77038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66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03350-6A06-4557-8B04-C3E1A963800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7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3C3E7-DBDA-4620-A7D8-29DA12B555C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931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7AD7B-F5D2-43BA-998A-4510551E16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7521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2A649-5311-4FF7-8154-A172A257FBC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944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02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AA992-9823-4259-854B-F8FC06F9DA9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2409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CEDA5-CF6D-4080-8EB3-E29B9AD5C1A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7415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67" y="0"/>
            <a:ext cx="2806700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8" y="0"/>
            <a:ext cx="8223249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62C22-B87B-4C16-9105-432BD511C4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0642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3688"/>
            <a:ext cx="22336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4" y="2181226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4" y="328453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32712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2A582-6BCF-4E17-8F93-B45FE02BF6C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828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1FCE5-9E4F-4275-8879-116D9A758E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7865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8" y="1125538"/>
            <a:ext cx="551391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534" y="1125538"/>
            <a:ext cx="551603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DC1AA-758D-4DFF-9C60-E010CB77038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3976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03350-6A06-4557-8B04-C3E1A963800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4459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3C3E7-DBDA-4620-A7D8-29DA12B555C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00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7AD7B-F5D2-43BA-998A-4510551E16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889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6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2A649-5311-4FF7-8154-A172A257FBC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314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AA992-9823-4259-854B-F8FC06F9DA9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5299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CEDA5-CF6D-4080-8EB3-E29B9AD5C1A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4874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67" y="0"/>
            <a:ext cx="2806700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8" y="0"/>
            <a:ext cx="8223249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62C22-B87B-4C16-9105-432BD511C4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9795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3688"/>
            <a:ext cx="22336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4" y="2181226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4" y="328453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64960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2A582-6BCF-4E17-8F93-B45FE02BF6C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87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1FCE5-9E4F-4275-8879-116D9A758E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1563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8" y="1125538"/>
            <a:ext cx="551391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534" y="1125538"/>
            <a:ext cx="551603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DC1AA-758D-4DFF-9C60-E010CB77038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9586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03350-6A06-4557-8B04-C3E1A963800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290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3C3E7-DBDA-4620-A7D8-29DA12B555C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048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09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7AD7B-F5D2-43BA-998A-4510551E160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2125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2A649-5311-4FF7-8154-A172A257FBC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416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AA992-9823-4259-854B-F8FC06F9DA9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0609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CEDA5-CF6D-4080-8EB3-E29B9AD5C1A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2141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67" y="0"/>
            <a:ext cx="2806700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8" y="0"/>
            <a:ext cx="8223249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62C22-B87B-4C16-9105-432BD511C4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540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3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8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0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FA78-6E71-4C4B-B565-F5B8FE357F21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FDA33-1D67-4A6A-926A-44FBB16D4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6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2488" y="644842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AE3AC-6E20-4DDB-ACD2-E7083A227AE7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125538"/>
            <a:ext cx="112331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0"/>
            <a:ext cx="101774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106363"/>
            <a:ext cx="11826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8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2488" y="644842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AE3AC-6E20-4DDB-ACD2-E7083A227AE7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125538"/>
            <a:ext cx="112331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0"/>
            <a:ext cx="101774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106363"/>
            <a:ext cx="11826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2488" y="644842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AE3AC-6E20-4DDB-ACD2-E7083A227AE7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125538"/>
            <a:ext cx="112331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0"/>
            <a:ext cx="101774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106363"/>
            <a:ext cx="11826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0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825500" y="1895475"/>
            <a:ext cx="11041063" cy="328136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Перспективная аппаратура контроля нейтронно-физических параметров как отраслевое предложение для ядерных установок всех типов</a:t>
            </a:r>
          </a:p>
        </p:txBody>
      </p:sp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73388" y="369888"/>
            <a:ext cx="4006850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kern="0" dirty="0">
                <a:solidFill>
                  <a:srgbClr val="003274"/>
                </a:solidFill>
              </a:rPr>
              <a:t>АО «Красная Звезда»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781050" y="5176838"/>
            <a:ext cx="3167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414142"/>
                </a:solidFill>
              </a:rPr>
              <a:t>Генеральный директор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414142"/>
                </a:solidFill>
              </a:rPr>
              <a:t>АО «Красная Звезда»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414142"/>
                </a:solidFill>
              </a:rPr>
              <a:t>Глазюк Я.В.</a:t>
            </a:r>
          </a:p>
        </p:txBody>
      </p:sp>
    </p:spTree>
    <p:extLst>
      <p:ext uri="{BB962C8B-B14F-4D97-AF65-F5344CB8AC3E}">
        <p14:creationId xmlns:p14="http://schemas.microsoft.com/office/powerpoint/2010/main" val="3288563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10177462" cy="962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Модернизированная платформа ПАРУС – цифровая обработка сигналов</a:t>
            </a:r>
            <a:br>
              <a:rPr lang="ru-RU" altLang="ru-RU" dirty="0" smtClean="0"/>
            </a:br>
            <a:r>
              <a:rPr lang="ru-RU" altLang="ru-RU" dirty="0" smtClean="0"/>
              <a:t>Повышение доли отечественных комплектующих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50BD511-C174-4893-AAAD-5CB3D9F21E7B}" type="slidenum">
              <a:rPr lang="ru-RU">
                <a:solidFill>
                  <a:schemeClr val="hlink"/>
                </a:solidFill>
              </a:rPr>
              <a:pPr/>
              <a:t>10</a:t>
            </a:fld>
            <a:endParaRPr lang="ru-RU">
              <a:solidFill>
                <a:schemeClr val="hlin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46263" y="4529138"/>
            <a:ext cx="3679825" cy="18049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Использование зарубежных модулей или отечественных модулей на базе импортных комплектующих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21525" y="4529138"/>
            <a:ext cx="3679825" cy="1804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Использование модулей на базе отечественных комплектующих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824538" y="5102225"/>
            <a:ext cx="1035050" cy="715963"/>
          </a:xfrm>
          <a:prstGeom prst="rightArrow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Group 2">
            <a:extLst>
              <a:ext uri="{FF2B5EF4-FFF2-40B4-BE49-F238E27FC236}"/>
            </a:extLst>
          </p:cNvPr>
          <p:cNvGrpSpPr/>
          <p:nvPr/>
        </p:nvGrpSpPr>
        <p:grpSpPr>
          <a:xfrm>
            <a:off x="712599" y="1039736"/>
            <a:ext cx="6038706" cy="3078407"/>
            <a:chOff x="2143800" y="3961080"/>
            <a:chExt cx="4204800" cy="2290320"/>
          </a:xfrm>
          <a:solidFill>
            <a:srgbClr val="5B9BD5">
              <a:lumMod val="40000"/>
              <a:lumOff val="60000"/>
            </a:srgb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CustomShap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3800" y="3961080"/>
              <a:ext cx="4204800" cy="2290320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ln w="25400" cap="flat" cmpd="sng" algn="ctr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1" name="CustomShap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89121" y="4392407"/>
              <a:ext cx="3363097" cy="148133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80" tIns="10080" rIns="10080" bIns="10080" anchor="ctr"/>
            <a:lstStyle/>
            <a:p>
              <a:pPr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2000" dirty="0">
                  <a:solidFill>
                    <a:srgbClr val="002060"/>
                  </a:solidFill>
                </a:rPr>
                <a:t>Повышение доли цифровой обработки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2000" dirty="0">
                  <a:solidFill>
                    <a:srgbClr val="002060"/>
                  </a:solidFill>
                </a:rPr>
                <a:t>Аналоговая предобработка и последующая цифровая обработка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2000" dirty="0">
                  <a:solidFill>
                    <a:srgbClr val="002060"/>
                  </a:solidFill>
                </a:rPr>
                <a:t>Минимизация или полный отказ от аналоговой настройки модулей</a:t>
              </a:r>
              <a:endParaRPr lang="ru-RU" sz="2000" kern="0" spc="-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7618413" y="1266825"/>
            <a:ext cx="3681412" cy="2554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dirty="0">
                <a:solidFill>
                  <a:srgbClr val="002060"/>
                </a:solidFill>
              </a:rPr>
              <a:t>Минимизация влияния температурных и временных дрейфов компонентов</a:t>
            </a:r>
          </a:p>
        </p:txBody>
      </p:sp>
    </p:spTree>
    <p:extLst>
      <p:ext uri="{BB962C8B-B14F-4D97-AF65-F5344CB8AC3E}">
        <p14:creationId xmlns:p14="http://schemas.microsoft.com/office/powerpoint/2010/main" val="16466901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64" y="190565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37" y="115589"/>
            <a:ext cx="9366898" cy="73118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Особенности</a:t>
            </a:r>
            <a:r>
              <a:rPr lang="ru-RU" spc="-1" dirty="0" smtClean="0">
                <a:solidFill>
                  <a:schemeClr val="tx2"/>
                </a:solidFill>
                <a:ea typeface="Arial"/>
                <a:cs typeface="Times New Roman" pitchFamily="18" charset="0"/>
              </a:rPr>
              <a:t> разработки и функциональные отличия, как преимущества</a:t>
            </a:r>
            <a:endParaRPr lang="ru-RU" b="0" spc="-1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29037" y="1152181"/>
            <a:ext cx="2184014" cy="839390"/>
          </a:xfrm>
          <a:prstGeom prst="roundRect">
            <a:avLst>
              <a:gd name="adj" fmla="val 18119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Повышенная достоверность </a:t>
            </a:r>
            <a:r>
              <a:rPr lang="ru-RU" sz="1400" b="1" dirty="0" smtClean="0">
                <a:solidFill>
                  <a:prstClr val="black"/>
                </a:solidFill>
              </a:rPr>
              <a:t>контроля НП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29037" y="3318881"/>
            <a:ext cx="2210541" cy="1494470"/>
          </a:xfrm>
          <a:prstGeom prst="roundRect">
            <a:avLst>
              <a:gd name="adj" fmla="val 1811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Особенности алгоритмов обработки сигналов и управления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337275" y="2257099"/>
            <a:ext cx="2210541" cy="839390"/>
          </a:xfrm>
          <a:prstGeom prst="roundRect">
            <a:avLst>
              <a:gd name="adj" fmla="val 18119"/>
            </a:avLst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Наличие флуктуационного режима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37275" y="5101583"/>
            <a:ext cx="2184014" cy="839390"/>
          </a:xfrm>
          <a:prstGeom prst="roundRect">
            <a:avLst>
              <a:gd name="adj" fmla="val 181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Эргономичность</a:t>
            </a:r>
          </a:p>
        </p:txBody>
      </p:sp>
      <p:cxnSp>
        <p:nvCxnSpPr>
          <p:cNvPr id="9" name="Прямая со стрелкой 8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>
            <a:off x="2521379" y="5521497"/>
            <a:ext cx="5635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102404" y="4915072"/>
            <a:ext cx="8713788" cy="1477963"/>
          </a:xfrm>
          <a:prstGeom prst="rect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kern="0" dirty="0">
                <a:solidFill>
                  <a:schemeClr val="tx1"/>
                </a:solidFill>
              </a:rPr>
              <a:t>Физически </a:t>
            </a:r>
            <a:r>
              <a:rPr lang="ru-RU" sz="1500" b="1" spc="-1" dirty="0">
                <a:solidFill>
                  <a:schemeClr val="tx1"/>
                </a:solidFill>
                <a:ea typeface="DejaVu Sans"/>
                <a:cs typeface="Times New Roman" panose="02020603050405020304" pitchFamily="18" charset="0"/>
              </a:rPr>
              <a:t>ясный вид управляемых процессов и адекватная реакция эшелонированной структуры управления и защиты на ошибки операторов приводят к резкому сокращению количества неплановых остановок при внедрении на </a:t>
            </a:r>
            <a:r>
              <a:rPr lang="ru-RU" sz="1500" b="1" spc="-1" dirty="0" err="1">
                <a:solidFill>
                  <a:schemeClr val="tx1"/>
                </a:solidFill>
                <a:ea typeface="DejaVu Sans"/>
                <a:cs typeface="Times New Roman" panose="02020603050405020304" pitchFamily="18" charset="0"/>
              </a:rPr>
              <a:t>РУ</a:t>
            </a:r>
            <a:endParaRPr lang="en-US" sz="1500" b="1" spc="-1" dirty="0">
              <a:solidFill>
                <a:schemeClr val="tx1"/>
              </a:solidFill>
              <a:ea typeface="DejaVu Sans"/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kern="0" dirty="0">
                <a:solidFill>
                  <a:schemeClr val="tx1"/>
                </a:solidFill>
              </a:rPr>
              <a:t>Высокий уровень автоматизации минимизирует влияние человеческого фактора («</a:t>
            </a:r>
            <a:r>
              <a:rPr lang="ru-RU" sz="1500" b="1" kern="0" dirty="0">
                <a:solidFill>
                  <a:srgbClr val="00B050"/>
                </a:solidFill>
              </a:rPr>
              <a:t>управление по кнопке</a:t>
            </a:r>
            <a:r>
              <a:rPr lang="ru-RU" sz="1500" b="1" kern="0" dirty="0">
                <a:solidFill>
                  <a:schemeClr val="tx1"/>
                </a:solidFill>
              </a:rPr>
              <a:t>»)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kern="0" dirty="0">
                <a:solidFill>
                  <a:schemeClr val="tx1"/>
                </a:solidFill>
              </a:rPr>
              <a:t>Компактность и удобство транспортирования, простота монтажа и подключения.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3102404" y="3314872"/>
            <a:ext cx="8713788" cy="14763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надежности системы за счёт </a:t>
            </a:r>
            <a:r>
              <a:rPr lang="ru-RU" sz="1500" b="1" dirty="0">
                <a:solidFill>
                  <a:srgbClr val="00B050"/>
                </a:solidFill>
                <a:cs typeface="Times New Roman" panose="02020603050405020304" pitchFamily="18" charset="0"/>
              </a:rPr>
              <a:t>«встроенного» </a:t>
            </a:r>
            <a:r>
              <a:rPr lang="ru-RU" sz="15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реактиметра</a:t>
            </a:r>
            <a:endParaRPr lang="ru-RU" sz="15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Адаптивные алгоритмы управления физической мощностью РУ позволяют избежать «перерегулирования» и добиться оптимального по быстродействию управления </a:t>
            </a: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мощностью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Возможность </a:t>
            </a:r>
            <a:r>
              <a:rPr lang="ru-RU" sz="15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дистанционного</a:t>
            </a:r>
            <a:r>
              <a:rPr lang="ru-RU" sz="15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изменения напряжения питания ИК и уровня дискриминации для проведения </a:t>
            </a:r>
            <a:r>
              <a:rPr lang="ru-RU" sz="15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бездемонтажных</a:t>
            </a:r>
            <a:r>
              <a:rPr lang="ru-RU" sz="15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проверок аппаратуры</a:t>
            </a:r>
            <a:endParaRPr lang="ru-RU" sz="1100" b="1" i="1" kern="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>
            <a:off x="2538842" y="4065760"/>
            <a:ext cx="5381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3102404" y="2162347"/>
            <a:ext cx="8713788" cy="101441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Широкодиапазонный контроль нейтронного потока в диапазоне около 10-ти порядков с помощью </a:t>
            </a:r>
            <a:r>
              <a:rPr lang="ru-RU" sz="1500" b="1" dirty="0">
                <a:solidFill>
                  <a:srgbClr val="00B050"/>
                </a:solidFill>
                <a:cs typeface="Times New Roman" panose="02020603050405020304" pitchFamily="18" charset="0"/>
              </a:rPr>
              <a:t>одной</a:t>
            </a: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cs typeface="Times New Roman" panose="02020603050405020304" pitchFamily="18" charset="0"/>
              </a:rPr>
              <a:t>ИКД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Исключает «мертвые зоны</a:t>
            </a:r>
            <a:r>
              <a:rPr lang="ru-RU" sz="15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», особенно при контроле НП останавливающейся РУ</a:t>
            </a:r>
            <a:endParaRPr lang="ru-RU" sz="15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rgbClr val="00B050"/>
                </a:solidFill>
                <a:cs typeface="Times New Roman" panose="02020603050405020304" pitchFamily="18" charset="0"/>
              </a:rPr>
              <a:t>Отсутствует</a:t>
            </a: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 физическое разделение на </a:t>
            </a:r>
            <a:r>
              <a:rPr lang="ru-RU" sz="15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поддиапазоны</a:t>
            </a:r>
            <a:endParaRPr lang="ru-RU" sz="1100" b="1" i="1" kern="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>
            <a:off x="2548367" y="2665585"/>
            <a:ext cx="536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102404" y="1012997"/>
            <a:ext cx="8713788" cy="10160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Высокая линейность контроля </a:t>
            </a:r>
            <a:r>
              <a:rPr lang="ru-RU" sz="1500" b="1" dirty="0">
                <a:solidFill>
                  <a:srgbClr val="00B050"/>
                </a:solidFill>
                <a:cs typeface="Times New Roman" panose="02020603050405020304" pitchFamily="18" charset="0"/>
              </a:rPr>
              <a:t>в диапазоне до 16 порядков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Регистрация нейтронов в условиях фотонного излучения в месте размещения ИК мощностью до 3х10</a:t>
            </a:r>
            <a:r>
              <a:rPr lang="ru-RU" sz="1500" b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5</a:t>
            </a: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 Р/ч</a:t>
            </a:r>
            <a:endParaRPr lang="ru-RU" sz="1500" b="1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Регистрация нейтронов в условиях высоких температур до 600 </a:t>
            </a:r>
            <a:r>
              <a:rPr lang="ru-RU" sz="1500" b="1" baseline="30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о</a:t>
            </a:r>
            <a:r>
              <a:rPr lang="ru-RU" sz="15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С</a:t>
            </a:r>
            <a:endParaRPr lang="ru-RU" sz="1100" b="1" i="1" kern="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/>
            </a:extLst>
          </p:cNvPr>
          <p:cNvCxnSpPr>
            <a:cxnSpLocks/>
          </p:cNvCxnSpPr>
          <p:nvPr/>
        </p:nvCxnSpPr>
        <p:spPr bwMode="auto">
          <a:xfrm>
            <a:off x="2513442" y="1571797"/>
            <a:ext cx="563562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 txBox="1">
            <a:spLocks/>
          </p:cNvSpPr>
          <p:nvPr/>
        </p:nvSpPr>
        <p:spPr bwMode="auto">
          <a:xfrm>
            <a:off x="11091777" y="648017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0A84D4D6-E68F-4641-937B-A49EF7648152}" type="slidenum">
              <a:rPr lang="ru-RU" smtClean="0">
                <a:solidFill>
                  <a:schemeClr val="hlink"/>
                </a:solidFill>
              </a:rPr>
              <a:pPr/>
              <a:t>11</a:t>
            </a:fld>
            <a:endParaRPr lang="ru-RU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414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0"/>
            <a:ext cx="9405937" cy="96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pc="-1" dirty="0" smtClean="0">
                <a:solidFill>
                  <a:schemeClr val="tx2"/>
                </a:solidFill>
                <a:ea typeface="Arial"/>
                <a:cs typeface="Times New Roman" pitchFamily="18" charset="0"/>
              </a:rPr>
              <a:t>Особенности разработки и функциональные отличия, как преимущества</a:t>
            </a:r>
            <a:endParaRPr lang="ru-RU" b="0" spc="-1" dirty="0">
              <a:solidFill>
                <a:schemeClr val="tx2"/>
              </a:solidFill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1737402-FAC5-4FC6-B775-6313D275CFEF}" type="slidenum">
              <a:rPr lang="ru-RU">
                <a:solidFill>
                  <a:schemeClr val="hlink"/>
                </a:solidFill>
              </a:rPr>
              <a:pPr/>
              <a:t>12</a:t>
            </a:fld>
            <a:endParaRPr lang="ru-RU">
              <a:solidFill>
                <a:schemeClr val="hlink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5422" y="1022350"/>
            <a:ext cx="11706096" cy="5191991"/>
            <a:chOff x="275422" y="1022350"/>
            <a:chExt cx="11706096" cy="519199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63557" y="2903468"/>
              <a:ext cx="11501608" cy="1647453"/>
            </a:xfrm>
            <a:prstGeom prst="roundRect">
              <a:avLst/>
            </a:prstGeom>
            <a:solidFill>
              <a:srgbClr val="FDDB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619453" y="1511300"/>
              <a:ext cx="2840382" cy="330505"/>
            </a:xfrm>
            <a:prstGeom prst="rect">
              <a:avLst/>
            </a:prstGeom>
            <a:solidFill>
              <a:srgbClr val="FF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02681" y="2165003"/>
              <a:ext cx="6248836" cy="330505"/>
            </a:xfrm>
            <a:prstGeom prst="rect">
              <a:avLst/>
            </a:prstGeom>
            <a:solidFill>
              <a:srgbClr val="72A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37085" y="2165015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705161" y="216501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273237" y="216501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841313" y="216501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409389" y="216501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977465" y="216501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545541" y="216501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113617" y="216501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92477" y="216501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160553" y="216501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28629" y="216501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296705" y="2165010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64781" y="216501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32857" y="216501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00933" y="2165010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69009" y="2165009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147289" y="1834486"/>
              <a:ext cx="3408456" cy="330505"/>
            </a:xfrm>
            <a:prstGeom prst="rect">
              <a:avLst/>
            </a:prstGeom>
            <a:solidFill>
              <a:srgbClr val="4A6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11137" y="1834480"/>
              <a:ext cx="1136152" cy="33050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337976" y="2514772"/>
              <a:ext cx="577402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-5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896726" y="2507434"/>
              <a:ext cx="577402" cy="367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-4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50813" y="2514772"/>
              <a:ext cx="577402" cy="367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-3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14226" y="2503478"/>
              <a:ext cx="577402" cy="367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-2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610280" y="2503478"/>
              <a:ext cx="577402" cy="367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-1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14749" y="2514772"/>
              <a:ext cx="3129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807565" y="2514772"/>
              <a:ext cx="44114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337826" y="2514772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912895" y="2514772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473978" y="2503478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046714" y="2507433"/>
              <a:ext cx="526106" cy="367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610130" y="2514772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173538" y="2514772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755605" y="2503478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0316688" y="2503478"/>
              <a:ext cx="5261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834776" y="2514772"/>
              <a:ext cx="611065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1381867" y="2514772"/>
              <a:ext cx="599651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baseline="30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endPara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137085" y="1834495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705161" y="183449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273237" y="183449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841313" y="183449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409389" y="183449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977465" y="183449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0545541" y="183449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113617" y="183449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592477" y="183449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160553" y="183449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728629" y="183449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96705" y="1834490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864781" y="183449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432857" y="183449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000933" y="1834490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569009" y="1834489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705162" y="1513656"/>
              <a:ext cx="914292" cy="330505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137085" y="1511306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05161" y="1511305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273237" y="151130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841313" y="151130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409389" y="1511305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977465" y="151130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0545541" y="151130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113617" y="151130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592477" y="1511304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160553" y="151130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728629" y="151130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296705" y="151130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864781" y="1511303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32857" y="1511302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000933" y="1511301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569009" y="1511300"/>
              <a:ext cx="568076" cy="3305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10922" y="1483225"/>
              <a:ext cx="1115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dirty="0" smtClean="0"/>
                <a:t>Импульс</a:t>
              </a:r>
              <a:endParaRPr lang="ru-RU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32273" y="1814332"/>
              <a:ext cx="1692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dirty="0" smtClean="0"/>
                <a:t>Квазиимпульс</a:t>
              </a:r>
              <a:endParaRPr lang="ru-RU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78669" y="2115020"/>
              <a:ext cx="1046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dirty="0" smtClean="0"/>
                <a:t>Статика</a:t>
              </a:r>
              <a:endParaRPr lang="ru-RU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11886" y="2520463"/>
              <a:ext cx="1341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dirty="0" smtClean="0"/>
                <a:t>Мощность, Вт</a:t>
              </a:r>
              <a:endParaRPr lang="ru-RU" sz="1400" dirty="0"/>
            </a:p>
          </p:txBody>
        </p:sp>
        <p:sp>
          <p:nvSpPr>
            <p:cNvPr id="83" name="TextShape 2"/>
            <p:cNvSpPr txBox="1"/>
            <p:nvPr/>
          </p:nvSpPr>
          <p:spPr>
            <a:xfrm>
              <a:off x="275422" y="1022350"/>
              <a:ext cx="11573678" cy="48895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Пример диапазонов работы аппаратуры контроля нейтронного потока реактора </a:t>
              </a:r>
              <a:r>
                <a:rPr lang="ru-RU" spc="-1" dirty="0" err="1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БИГР</a:t>
              </a:r>
              <a:r>
                <a:rPr lang="ru-RU" spc="-1" dirty="0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 (</a:t>
              </a:r>
              <a:r>
                <a:rPr lang="ru-RU" spc="-1" dirty="0" err="1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ВНИИЭФ</a:t>
              </a:r>
              <a:r>
                <a:rPr lang="ru-RU" spc="-1" dirty="0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, г. </a:t>
              </a:r>
              <a:r>
                <a:rPr lang="ru-RU" spc="-1" dirty="0" err="1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Саров</a:t>
              </a:r>
              <a:r>
                <a:rPr lang="ru-RU" spc="-1" dirty="0">
                  <a:solidFill>
                    <a:schemeClr val="accent5">
                      <a:lumMod val="25000"/>
                    </a:schemeClr>
                  </a:solidFill>
                  <a:latin typeface="Arial"/>
                  <a:ea typeface="Microsoft YaHei"/>
                  <a:cs typeface="+mn-cs"/>
                </a:rPr>
                <a:t>)</a:t>
              </a:r>
              <a:endParaRPr lang="ru-RU" spc="-1" dirty="0">
                <a:solidFill>
                  <a:schemeClr val="accent5">
                    <a:lumMod val="25000"/>
                  </a:schemeClr>
                </a:solidFill>
                <a:latin typeface="Arial"/>
                <a:cs typeface="+mn-cs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602681" y="3024095"/>
              <a:ext cx="2262100" cy="2297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( </a:t>
              </a:r>
              <a:r>
                <a:rPr lang="ru-RU" dirty="0">
                  <a:solidFill>
                    <a:schemeClr val="accent5">
                      <a:lumMod val="25000"/>
                    </a:schemeClr>
                  </a:solidFill>
                </a:rPr>
                <a:t>1 </a:t>
              </a:r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) СНМ 11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306909" y="3253616"/>
              <a:ext cx="2262100" cy="2277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5">
                      <a:lumMod val="25000"/>
                    </a:schemeClr>
                  </a:solidFill>
                </a:rPr>
                <a:t> ( 2 </a:t>
              </a:r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) КНК-15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5999913" y="3483116"/>
              <a:ext cx="2262100" cy="2277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5">
                      <a:lumMod val="25000"/>
                    </a:schemeClr>
                  </a:solidFill>
                </a:rPr>
                <a:t> ( 3 </a:t>
              </a:r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) КНК-15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568151" y="3709901"/>
              <a:ext cx="2262100" cy="2277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5">
                      <a:lumMod val="25000"/>
                    </a:schemeClr>
                  </a:solidFill>
                </a:rPr>
                <a:t> ( 4 </a:t>
              </a:r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) КНК-15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68151" y="3937615"/>
              <a:ext cx="3977390" cy="2277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5">
                      <a:lumMod val="25000"/>
                    </a:schemeClr>
                  </a:solidFill>
                </a:rPr>
                <a:t> ( 5 </a:t>
              </a:r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) КНК-57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568151" y="3937615"/>
              <a:ext cx="773871" cy="227714"/>
            </a:xfrm>
            <a:prstGeom prst="rect">
              <a:avLst/>
            </a:prstGeom>
            <a:solidFill>
              <a:srgbClr val="745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473978" y="4165298"/>
              <a:ext cx="3985857" cy="22771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5">
                      <a:lumMod val="25000"/>
                    </a:schemeClr>
                  </a:solidFill>
                </a:rPr>
                <a:t> ( 6 </a:t>
              </a:r>
              <a:r>
                <a:rPr lang="ru-RU" dirty="0" smtClean="0">
                  <a:solidFill>
                    <a:schemeClr val="accent5">
                      <a:lumMod val="25000"/>
                    </a:schemeClr>
                  </a:solidFill>
                </a:rPr>
                <a:t>) КНК-15В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473978" y="4165298"/>
              <a:ext cx="773871" cy="227714"/>
            </a:xfrm>
            <a:prstGeom prst="rect">
              <a:avLst/>
            </a:prstGeom>
            <a:solidFill>
              <a:srgbClr val="745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  <p:sp>
          <p:nvSpPr>
            <p:cNvPr id="92" name="TextShape 3"/>
            <p:cNvSpPr txBox="1"/>
            <p:nvPr/>
          </p:nvSpPr>
          <p:spPr>
            <a:xfrm>
              <a:off x="304047" y="3282598"/>
              <a:ext cx="2794753" cy="101303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6 </a:t>
              </a:r>
              <a:r>
                <a:rPr lang="ru-RU" spc="-1" dirty="0">
                  <a:latin typeface="Arial"/>
                  <a:ea typeface="Microsoft YaHei"/>
                  <a:cs typeface="+mn-cs"/>
                </a:rPr>
                <a:t>подвесок ИК и </a:t>
              </a: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СН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+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6 аппаратурных блоков</a:t>
              </a:r>
              <a:endParaRPr lang="ru-RU" spc="-1" dirty="0">
                <a:latin typeface="Arial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406616" y="3001330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740000"/>
                  </a:solidFill>
                </a:rPr>
                <a:t>БЫЛО</a:t>
              </a:r>
              <a:endParaRPr lang="ru-RU" sz="2000" dirty="0">
                <a:solidFill>
                  <a:srgbClr val="740000"/>
                </a:solidFill>
              </a:endParaRPr>
            </a:p>
          </p:txBody>
        </p:sp>
        <p:sp>
          <p:nvSpPr>
            <p:cNvPr id="94" name="Стрелка вниз 93"/>
            <p:cNvSpPr/>
            <p:nvPr/>
          </p:nvSpPr>
          <p:spPr>
            <a:xfrm>
              <a:off x="5187682" y="4606006"/>
              <a:ext cx="1676250" cy="429838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363557" y="5076356"/>
              <a:ext cx="11501608" cy="1137985"/>
            </a:xfrm>
            <a:prstGeom prst="roundRect">
              <a:avLst/>
            </a:prstGeom>
            <a:solidFill>
              <a:srgbClr val="C2E1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602681" y="5393953"/>
              <a:ext cx="6238632" cy="2703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 ( 1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) КН-010 + КН-023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7" name="TextShape 3"/>
            <p:cNvSpPr txBox="1"/>
            <p:nvPr/>
          </p:nvSpPr>
          <p:spPr>
            <a:xfrm>
              <a:off x="304047" y="5192051"/>
              <a:ext cx="2613457" cy="101303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2 подвески ИК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+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 smtClean="0">
                  <a:latin typeface="Arial"/>
                  <a:ea typeface="Microsoft YaHei"/>
                  <a:cs typeface="+mn-cs"/>
                </a:rPr>
                <a:t>2 аппаратурных блока</a:t>
              </a:r>
              <a:endParaRPr lang="ru-RU" spc="-1" dirty="0">
                <a:latin typeface="Arial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406616" y="5215932"/>
              <a:ext cx="1054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tx2">
                      <a:lumMod val="75000"/>
                    </a:schemeClr>
                  </a:solidFill>
                </a:rPr>
                <a:t>СТАЛО</a:t>
              </a:r>
              <a:endParaRPr lang="ru-RU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864781" y="5663926"/>
              <a:ext cx="6811381" cy="2703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 (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</a:rPr>
                <a:t>2 ) КН-023 + КВ-020У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15720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12350" y="2732088"/>
            <a:ext cx="2155825" cy="245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0725" y="1054100"/>
            <a:ext cx="2757488" cy="4129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6688" y="1054100"/>
            <a:ext cx="2771775" cy="4110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79375"/>
            <a:ext cx="10177463" cy="96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pc="-1" dirty="0" smtClean="0">
                <a:solidFill>
                  <a:schemeClr val="tx2"/>
                </a:solidFill>
                <a:cs typeface="Times New Roman" pitchFamily="18" charset="0"/>
              </a:rPr>
              <a:t>Пример структуры АКНФП</a:t>
            </a:r>
            <a:endParaRPr lang="ru-RU" spc="-1" dirty="0">
              <a:solidFill>
                <a:schemeClr val="tx2"/>
              </a:solidFill>
            </a:endParaRPr>
          </a:p>
        </p:txBody>
      </p:sp>
      <p:sp>
        <p:nvSpPr>
          <p:cNvPr id="8" name="Овал 7">
            <a:extLst>
              <a:ext uri="{FF2B5EF4-FFF2-40B4-BE49-F238E27FC236}"/>
            </a:extLst>
          </p:cNvPr>
          <p:cNvSpPr/>
          <p:nvPr/>
        </p:nvSpPr>
        <p:spPr>
          <a:xfrm>
            <a:off x="628650" y="2533650"/>
            <a:ext cx="1790700" cy="1790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РУ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4071938" y="1195388"/>
            <a:ext cx="2552700" cy="386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/>
            </a:extLst>
          </p:cNvPr>
          <p:cNvSpPr/>
          <p:nvPr/>
        </p:nvSpPr>
        <p:spPr>
          <a:xfrm>
            <a:off x="1409700" y="213677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23925" y="1871663"/>
            <a:ext cx="60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/>
              <a:t>ПИК</a:t>
            </a:r>
            <a:endParaRPr lang="ru-RU" altLang="ru-RU"/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/>
        </p:nvSpPr>
        <p:spPr>
          <a:xfrm>
            <a:off x="195263" y="330517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>
            <a:off x="1409700" y="458787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extLst>
              <a:ext uri="{FF2B5EF4-FFF2-40B4-BE49-F238E27FC236}"/>
            </a:extLst>
          </p:cNvPr>
          <p:cNvSpPr/>
          <p:nvPr/>
        </p:nvSpPr>
        <p:spPr>
          <a:xfrm>
            <a:off x="2624138" y="330517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>
            <a:extLst>
              <a:ext uri="{FF2B5EF4-FFF2-40B4-BE49-F238E27FC236}"/>
            </a:extLst>
          </p:cNvPr>
          <p:cNvSpPr/>
          <p:nvPr/>
        </p:nvSpPr>
        <p:spPr>
          <a:xfrm>
            <a:off x="444500" y="240982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>
            <a:extLst>
              <a:ext uri="{FF2B5EF4-FFF2-40B4-BE49-F238E27FC236}"/>
            </a:extLst>
          </p:cNvPr>
          <p:cNvSpPr/>
          <p:nvPr/>
        </p:nvSpPr>
        <p:spPr>
          <a:xfrm>
            <a:off x="2281238" y="420052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>
            <a:extLst>
              <a:ext uri="{FF2B5EF4-FFF2-40B4-BE49-F238E27FC236}"/>
            </a:extLst>
          </p:cNvPr>
          <p:cNvSpPr/>
          <p:nvPr/>
        </p:nvSpPr>
        <p:spPr>
          <a:xfrm>
            <a:off x="444500" y="4208463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>
            <a:extLst>
              <a:ext uri="{FF2B5EF4-FFF2-40B4-BE49-F238E27FC236}"/>
            </a:extLst>
          </p:cNvPr>
          <p:cNvSpPr/>
          <p:nvPr/>
        </p:nvSpPr>
        <p:spPr>
          <a:xfrm>
            <a:off x="2281238" y="2409825"/>
            <a:ext cx="228600" cy="2476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: вправо 11">
            <a:extLst>
              <a:ext uri="{FF2B5EF4-FFF2-40B4-BE49-F238E27FC236}"/>
            </a:extLst>
          </p:cNvPr>
          <p:cNvSpPr/>
          <p:nvPr/>
        </p:nvSpPr>
        <p:spPr>
          <a:xfrm>
            <a:off x="2725738" y="1255713"/>
            <a:ext cx="942975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: вправо 108">
            <a:extLst>
              <a:ext uri="{FF2B5EF4-FFF2-40B4-BE49-F238E27FC236}"/>
            </a:extLst>
          </p:cNvPr>
          <p:cNvSpPr/>
          <p:nvPr/>
        </p:nvSpPr>
        <p:spPr>
          <a:xfrm>
            <a:off x="2725738" y="1717675"/>
            <a:ext cx="942975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578100" y="139223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ЛИО ПИК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4259263" y="1233488"/>
            <a:ext cx="230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/>
              <a:t>1 комплект </a:t>
            </a:r>
            <a:r>
              <a:rPr lang="ru-RU" altLang="ru-RU" dirty="0" smtClean="0"/>
              <a:t>АКНФП</a:t>
            </a:r>
            <a:endParaRPr lang="ru-RU" altLang="ru-RU" dirty="0"/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256088" y="1674813"/>
            <a:ext cx="2176462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Канал контроля 1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256088" y="2305050"/>
            <a:ext cx="2176462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Канал контроля 2</a:t>
            </a: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4256088" y="2924175"/>
            <a:ext cx="2176462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Канал контроля 3</a:t>
            </a: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256088" y="3721100"/>
            <a:ext cx="2178050" cy="100012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Инициирующая часть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комплекта 1 </a:t>
            </a: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7215188" y="1195388"/>
            <a:ext cx="2552700" cy="3865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118"/>
          <p:cNvSpPr txBox="1">
            <a:spLocks noChangeArrowheads="1"/>
          </p:cNvSpPr>
          <p:nvPr/>
        </p:nvSpPr>
        <p:spPr bwMode="auto">
          <a:xfrm>
            <a:off x="7402513" y="1233488"/>
            <a:ext cx="230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/>
              <a:t>2 комплект </a:t>
            </a:r>
            <a:r>
              <a:rPr lang="ru-RU" altLang="ru-RU" dirty="0" smtClean="0"/>
              <a:t>АКНФП</a:t>
            </a:r>
            <a:endParaRPr lang="ru-RU" altLang="ru-RU" dirty="0"/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7399338" y="1674813"/>
            <a:ext cx="2176462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Канал контроля 1</a:t>
            </a: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7399338" y="2305050"/>
            <a:ext cx="2176462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Канал контроля 2</a:t>
            </a:r>
          </a:p>
        </p:txBody>
      </p:sp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7399338" y="2924175"/>
            <a:ext cx="2176462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Канал контроля 3</a:t>
            </a:r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7399338" y="3721100"/>
            <a:ext cx="2178050" cy="100012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Инициирующая часть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комплекта 2 </a:t>
            </a:r>
          </a:p>
        </p:txBody>
      </p:sp>
      <p:sp>
        <p:nvSpPr>
          <p:cNvPr id="33" name="Стрелка: влево-вправо 23">
            <a:extLst>
              <a:ext uri="{FF2B5EF4-FFF2-40B4-BE49-F238E27FC236}"/>
            </a:extLst>
          </p:cNvPr>
          <p:cNvSpPr/>
          <p:nvPr/>
        </p:nvSpPr>
        <p:spPr>
          <a:xfrm>
            <a:off x="6648450" y="4040188"/>
            <a:ext cx="560388" cy="3492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: вправо 131">
            <a:extLst>
              <a:ext uri="{FF2B5EF4-FFF2-40B4-BE49-F238E27FC236}"/>
            </a:extLst>
          </p:cNvPr>
          <p:cNvSpPr/>
          <p:nvPr/>
        </p:nvSpPr>
        <p:spPr>
          <a:xfrm rot="10800000">
            <a:off x="9971088" y="1238250"/>
            <a:ext cx="942975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: вправо 132">
            <a:extLst>
              <a:ext uri="{FF2B5EF4-FFF2-40B4-BE49-F238E27FC236}"/>
            </a:extLst>
          </p:cNvPr>
          <p:cNvSpPr/>
          <p:nvPr/>
        </p:nvSpPr>
        <p:spPr>
          <a:xfrm rot="10800000">
            <a:off x="9952038" y="1725613"/>
            <a:ext cx="942975" cy="123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TextBox 133"/>
          <p:cNvSpPr txBox="1">
            <a:spLocks noChangeArrowheads="1"/>
          </p:cNvSpPr>
          <p:nvPr/>
        </p:nvSpPr>
        <p:spPr bwMode="auto">
          <a:xfrm>
            <a:off x="9834563" y="1392238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ЛИО ПИК</a:t>
            </a:r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9971088" y="2924175"/>
            <a:ext cx="2025650" cy="2136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Управляющая система безопасности по технологическим параметрам</a:t>
            </a:r>
          </a:p>
        </p:txBody>
      </p:sp>
      <p:sp>
        <p:nvSpPr>
          <p:cNvPr id="38" name="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4067175" y="5884863"/>
            <a:ext cx="7929563" cy="4270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Аппаратура управления исполнительными механизмами</a:t>
            </a:r>
          </a:p>
        </p:txBody>
      </p:sp>
      <p:sp>
        <p:nvSpPr>
          <p:cNvPr id="39" name="Стрелка: вниз 28">
            <a:extLst>
              <a:ext uri="{FF2B5EF4-FFF2-40B4-BE49-F238E27FC236}"/>
            </a:extLst>
          </p:cNvPr>
          <p:cNvSpPr/>
          <p:nvPr/>
        </p:nvSpPr>
        <p:spPr>
          <a:xfrm>
            <a:off x="5159375" y="5183188"/>
            <a:ext cx="3714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: вниз 134">
            <a:extLst>
              <a:ext uri="{FF2B5EF4-FFF2-40B4-BE49-F238E27FC236}"/>
            </a:extLst>
          </p:cNvPr>
          <p:cNvSpPr/>
          <p:nvPr/>
        </p:nvSpPr>
        <p:spPr>
          <a:xfrm>
            <a:off x="8302625" y="5183188"/>
            <a:ext cx="3714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: вниз 135">
            <a:extLst>
              <a:ext uri="{FF2B5EF4-FFF2-40B4-BE49-F238E27FC236}"/>
            </a:extLst>
          </p:cNvPr>
          <p:cNvSpPr/>
          <p:nvPr/>
        </p:nvSpPr>
        <p:spPr>
          <a:xfrm>
            <a:off x="10798175" y="5183188"/>
            <a:ext cx="3714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: вправо 37">
            <a:extLst>
              <a:ext uri="{FF2B5EF4-FFF2-40B4-BE49-F238E27FC236}"/>
            </a:extLst>
          </p:cNvPr>
          <p:cNvSpPr/>
          <p:nvPr/>
        </p:nvSpPr>
        <p:spPr>
          <a:xfrm rot="5400000">
            <a:off x="10981532" y="2615406"/>
            <a:ext cx="417512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: вправо 38">
            <a:extLst>
              <a:ext uri="{FF2B5EF4-FFF2-40B4-BE49-F238E27FC236}"/>
            </a:extLst>
          </p:cNvPr>
          <p:cNvSpPr/>
          <p:nvPr/>
        </p:nvSpPr>
        <p:spPr>
          <a:xfrm rot="5400000">
            <a:off x="10664032" y="2615406"/>
            <a:ext cx="417512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9912350" y="1947863"/>
            <a:ext cx="223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Датчики технологических процессов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882900" y="4819650"/>
            <a:ext cx="898525" cy="58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0" y="5403850"/>
            <a:ext cx="4605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500" dirty="0"/>
              <a:t>Готовые к монтажу ЕДИНЫЕ модули</a:t>
            </a:r>
            <a:r>
              <a:rPr lang="en-US" altLang="ru-RU" sz="1500" dirty="0"/>
              <a:t> </a:t>
            </a:r>
            <a:r>
              <a:rPr lang="ru-RU" altLang="ru-RU" sz="1500" dirty="0"/>
              <a:t>для АСУ РУ</a:t>
            </a:r>
          </a:p>
          <a:p>
            <a:pPr eaLnBrk="1" hangingPunct="1"/>
            <a:r>
              <a:rPr lang="ru-RU" altLang="ru-RU" sz="1500" b="1" dirty="0"/>
              <a:t>     </a:t>
            </a:r>
            <a:endParaRPr lang="ru-RU" altLang="ru-RU" sz="1500" b="1" dirty="0">
              <a:solidFill>
                <a:srgbClr val="FF0000"/>
              </a:solidFill>
            </a:endParaRPr>
          </a:p>
        </p:txBody>
      </p:sp>
      <p:sp>
        <p:nvSpPr>
          <p:cNvPr id="4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7800CD5-032A-42EF-994A-3797EA732B96}" type="slidenum">
              <a:rPr lang="ru-RU">
                <a:solidFill>
                  <a:schemeClr val="hlink"/>
                </a:solidFill>
              </a:rPr>
              <a:pPr/>
              <a:t>13</a:t>
            </a:fld>
            <a:endParaRPr lang="ru-RU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2060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469675" y="88901"/>
            <a:ext cx="10068375" cy="6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kern="0" dirty="0" smtClean="0"/>
              <a:t>Объекты применения перспективной АКНФП</a:t>
            </a:r>
            <a:endParaRPr lang="ru-RU" altLang="ru-RU" kern="0" dirty="0" smtClean="0"/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21F1852-8CF6-4E09-97F2-A878F2E9A239}" type="slidenum">
              <a:rPr lang="ru-RU">
                <a:solidFill>
                  <a:schemeClr val="hlink"/>
                </a:solidFill>
              </a:rPr>
              <a:pPr/>
              <a:t>14</a:t>
            </a:fld>
            <a:endParaRPr lang="ru-RU">
              <a:solidFill>
                <a:schemeClr val="hlink"/>
              </a:solidFill>
            </a:endParaRPr>
          </a:p>
        </p:txBody>
      </p:sp>
      <p:pic>
        <p:nvPicPr>
          <p:cNvPr id="5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1009823"/>
            <a:ext cx="26812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61" y="1464181"/>
            <a:ext cx="2798762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2837221"/>
            <a:ext cx="2681287" cy="178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61" y="3632279"/>
            <a:ext cx="2798762" cy="20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4661526"/>
            <a:ext cx="2681287" cy="17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52" y="4471988"/>
            <a:ext cx="2866769" cy="19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6051550" y="1146969"/>
            <a:ext cx="55149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Реакторы на тепловых и быстрых нейтронах (исследовательские и энергетические)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51550" y="2042319"/>
            <a:ext cx="30845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Транспортные реакторы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51550" y="2766219"/>
            <a:ext cx="3784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Транспортабельные реакторы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096000" y="3415507"/>
            <a:ext cx="609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Нейтронные мониторы классических термоядерных установок и термоядерных установок с реакторными технологиями</a:t>
            </a:r>
          </a:p>
        </p:txBody>
      </p:sp>
    </p:spTree>
    <p:extLst>
      <p:ext uri="{BB962C8B-B14F-4D97-AF65-F5344CB8AC3E}">
        <p14:creationId xmlns:p14="http://schemas.microsoft.com/office/powerpoint/2010/main" val="356007830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46996" y="2134416"/>
            <a:ext cx="10515600" cy="246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3200" kern="0" dirty="0">
                <a:solidFill>
                  <a:srgbClr val="003274"/>
                </a:solidFill>
              </a:rPr>
              <a:t>СПАСИБО</a:t>
            </a:r>
            <a:r>
              <a:rPr lang="ru-RU" sz="5400" kern="0" dirty="0">
                <a:solidFill>
                  <a:srgbClr val="003274"/>
                </a:solidFill>
              </a:rPr>
              <a:t> </a:t>
            </a:r>
          </a:p>
          <a:p>
            <a:pPr algn="ctr">
              <a:defRPr/>
            </a:pPr>
            <a:r>
              <a:rPr lang="ru-RU" sz="3200" kern="0" dirty="0">
                <a:solidFill>
                  <a:srgbClr val="003274"/>
                </a:solidFill>
              </a:rPr>
              <a:t>ЗА</a:t>
            </a:r>
            <a:r>
              <a:rPr lang="ru-RU" sz="4400" kern="0" dirty="0">
                <a:solidFill>
                  <a:srgbClr val="003274"/>
                </a:solidFill>
              </a:rPr>
              <a:t> </a:t>
            </a:r>
            <a:r>
              <a:rPr lang="ru-RU" sz="3200" kern="0" dirty="0">
                <a:solidFill>
                  <a:srgbClr val="003274"/>
                </a:solidFill>
              </a:rPr>
              <a:t>ВНИМАНИЕ</a:t>
            </a:r>
            <a:r>
              <a:rPr lang="en-US" sz="3200" kern="0" dirty="0">
                <a:solidFill>
                  <a:srgbClr val="003274"/>
                </a:solidFill>
              </a:rPr>
              <a:t>!</a:t>
            </a:r>
            <a:endParaRPr lang="ru-RU" sz="4400" kern="0" dirty="0">
              <a:solidFill>
                <a:srgbClr val="003274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73388" y="369888"/>
            <a:ext cx="4329112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kern="0" dirty="0">
                <a:solidFill>
                  <a:srgbClr val="003274"/>
                </a:solidFill>
              </a:rPr>
              <a:t>АО «Красная Звезда»</a:t>
            </a:r>
          </a:p>
        </p:txBody>
      </p:sp>
    </p:spTree>
    <p:extLst>
      <p:ext uri="{BB962C8B-B14F-4D97-AF65-F5344CB8AC3E}">
        <p14:creationId xmlns:p14="http://schemas.microsoft.com/office/powerpoint/2010/main" val="33020803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Функционал и основные требования к АКНФП</a:t>
            </a:r>
            <a:endParaRPr lang="ru-RU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57225" y="2986088"/>
            <a:ext cx="108839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Основные функции: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контроль значений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мощности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и скорости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её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изменения, периода и реактивности реактора по значению плотности потока нейтронов;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формирование сигналов управления и защиты при превышении заданных </a:t>
            </a:r>
            <a:r>
              <a:rPr lang="ru-RU" altLang="ru-RU" dirty="0" err="1" smtClean="0">
                <a:solidFill>
                  <a:schemeClr val="accent2">
                    <a:lumMod val="50000"/>
                  </a:schemeClr>
                </a:solidFill>
              </a:rPr>
              <a:t>уставок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контролируемыми параметрами в цифровом и дискретном виде;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представление информации на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блочном щите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управления;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формирование пропорциональных значени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я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м мощности,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скорости 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 реактивности аналоговых сигналов;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архивирование значений контролируемых и установленных параметров;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</a:rPr>
              <a:t>обмен информацией с другими системами.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738" y="1023938"/>
            <a:ext cx="11140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Функционирование перспективной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АКНФП в режимах работы РУ: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ручное (дистанционное) управление мощностью РУ;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автоматический пуск, маневрирование и стабилизация мощности;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проведение регламентных экспериментов (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калибровка РО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СУЗ, определение коэффициентов реактивности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др.);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загрузка и выгрузка ТВС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chemeClr val="hlink"/>
                </a:solidFill>
              </a:rPr>
              <a:t>2</a:t>
            </a:r>
            <a:endParaRPr lang="ru-RU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301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57225" y="-1244"/>
            <a:ext cx="10126105" cy="79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kern="0" dirty="0" smtClean="0"/>
              <a:t>Канал контроля нейтронного потока</a:t>
            </a:r>
            <a:r>
              <a:rPr lang="en-US" altLang="ru-RU" kern="0" dirty="0" smtClean="0"/>
              <a:t> - </a:t>
            </a:r>
            <a:r>
              <a:rPr lang="ru-RU" altLang="ru-RU" kern="0" dirty="0" smtClean="0"/>
              <a:t>функционирование</a:t>
            </a:r>
            <a:endParaRPr lang="ru-RU" altLang="ru-RU" kern="0" dirty="0" smtClean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392113" y="5622925"/>
            <a:ext cx="5351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Индивидуальный расчет для каждого детектора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80163" y="1276350"/>
            <a:ext cx="0" cy="471646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6643688" y="5619750"/>
            <a:ext cx="541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Может быть объединено для группы детекторов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689225"/>
            <a:ext cx="1733550" cy="992188"/>
          </a:xfrm>
          <a:prstGeom prst="roundRect">
            <a:avLst/>
          </a:prstGeom>
          <a:solidFill>
            <a:srgbClr val="ADDB7B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Регистрация НП детектором нейтронов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114550" y="3071813"/>
            <a:ext cx="452438" cy="227012"/>
          </a:xfrm>
          <a:prstGeom prst="right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0800" y="2689225"/>
            <a:ext cx="1568450" cy="9921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Первичная обработка сигналов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59250" y="3071813"/>
            <a:ext cx="452438" cy="227012"/>
          </a:xfrm>
          <a:prstGeom prst="right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22800" y="2314575"/>
            <a:ext cx="1568450" cy="1695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Вычисление расчетных параметров по показаниям детектора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6191250" y="3071813"/>
            <a:ext cx="452438" cy="227012"/>
          </a:xfrm>
          <a:prstGeom prst="right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61150" y="2782888"/>
            <a:ext cx="1606550" cy="1227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Сравнение расчетных параметров с </a:t>
            </a:r>
            <a:r>
              <a:rPr lang="ru-RU" dirty="0" err="1">
                <a:solidFill>
                  <a:schemeClr val="tx1"/>
                </a:solidFill>
              </a:rPr>
              <a:t>уставками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61150" y="1711325"/>
            <a:ext cx="1755775" cy="885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Отображение расчетных параметров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8267700" y="3048000"/>
            <a:ext cx="450850" cy="227013"/>
          </a:xfrm>
          <a:prstGeom prst="rightArrow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29663" y="4033838"/>
            <a:ext cx="2835275" cy="14635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Передача </a:t>
            </a:r>
            <a:r>
              <a:rPr lang="ru-RU" dirty="0" smtClean="0">
                <a:solidFill>
                  <a:schemeClr val="tx1"/>
                </a:solidFill>
              </a:rPr>
              <a:t>информации  </a:t>
            </a:r>
            <a:r>
              <a:rPr lang="ru-RU" dirty="0">
                <a:solidFill>
                  <a:schemeClr val="tx1"/>
                </a:solidFill>
              </a:rPr>
              <a:t>о значениях расчетных параметров и превышении </a:t>
            </a:r>
            <a:r>
              <a:rPr lang="ru-RU" dirty="0" err="1">
                <a:solidFill>
                  <a:schemeClr val="tx1"/>
                </a:solidFill>
              </a:rPr>
              <a:t>уставок</a:t>
            </a:r>
            <a:r>
              <a:rPr lang="ru-RU" dirty="0">
                <a:solidFill>
                  <a:schemeClr val="tx1"/>
                </a:solidFill>
              </a:rPr>
              <a:t> (цифровой вид)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29663" y="2782888"/>
            <a:ext cx="2835275" cy="1055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Передача информации о превышении </a:t>
            </a:r>
            <a:r>
              <a:rPr lang="ru-RU" dirty="0" err="1">
                <a:solidFill>
                  <a:schemeClr val="tx1"/>
                </a:solidFill>
              </a:rPr>
              <a:t>уставок</a:t>
            </a:r>
            <a:r>
              <a:rPr lang="ru-RU" dirty="0">
                <a:solidFill>
                  <a:schemeClr val="tx1"/>
                </a:solidFill>
              </a:rPr>
              <a:t> (дискретные сигналы)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702800" y="1676400"/>
            <a:ext cx="1862138" cy="911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Сигнализация о превышении </a:t>
            </a:r>
            <a:r>
              <a:rPr lang="ru-RU" dirty="0" err="1">
                <a:solidFill>
                  <a:schemeClr val="tx1"/>
                </a:solidFill>
              </a:rPr>
              <a:t>уставок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0D14C0-BEA2-4D46-BD06-CB1CDA28EF70}" type="slidenum">
              <a:rPr lang="ru-RU">
                <a:solidFill>
                  <a:schemeClr val="hlink"/>
                </a:solidFill>
              </a:rPr>
              <a:pPr/>
              <a:t>3</a:t>
            </a:fld>
            <a:endParaRPr lang="ru-RU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4620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stomShape 1"/>
          <p:cNvSpPr/>
          <p:nvPr/>
        </p:nvSpPr>
        <p:spPr>
          <a:xfrm>
            <a:off x="657225" y="269875"/>
            <a:ext cx="7766050" cy="458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Разработчики</a:t>
            </a:r>
            <a:r>
              <a:rPr lang="ru-RU" altLang="ru-RU" sz="2000" b="1" dirty="0" smtClean="0">
                <a:solidFill>
                  <a:srgbClr val="003274"/>
                </a:solidFill>
                <a:cs typeface="Arial" panose="020B0604020202020204" pitchFamily="34" charset="0"/>
              </a:rPr>
              <a:t> и изготовители, предлагающие комплексный подход при создании АКНП (АКНФП)</a:t>
            </a:r>
            <a:endParaRPr lang="ru-RU" altLang="ru-RU" sz="2000" dirty="0" smtClean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45663" y="1651000"/>
            <a:ext cx="1266825" cy="3984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7988" y="1651000"/>
            <a:ext cx="1266825" cy="3984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3676253" y="1651612"/>
            <a:ext cx="4175125" cy="4121150"/>
            <a:chOff x="2245320" y="1217880"/>
            <a:chExt cx="4175280" cy="41216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" name="CustomShape 3"/>
            <p:cNvSpPr/>
            <p:nvPr/>
          </p:nvSpPr>
          <p:spPr>
            <a:xfrm>
              <a:off x="2245320" y="1217880"/>
              <a:ext cx="4175280" cy="4121640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" name="CustomShape 4"/>
            <p:cNvSpPr/>
            <p:nvPr/>
          </p:nvSpPr>
          <p:spPr>
            <a:xfrm>
              <a:off x="3793190" y="1650650"/>
              <a:ext cx="1755840" cy="58339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 err="1">
                  <a:solidFill>
                    <a:srgbClr val="000000"/>
                  </a:solidFill>
                </a:rPr>
                <a:t>Госкорпорация</a:t>
              </a:r>
              <a:r>
                <a:rPr lang="ru-RU" sz="1600" spc="-1" dirty="0">
                  <a:solidFill>
                    <a:srgbClr val="000000"/>
                  </a:solidFill>
                </a:rPr>
                <a:t> «</a:t>
              </a:r>
              <a:r>
                <a:rPr lang="ru-RU" sz="1600" spc="-1" dirty="0" err="1">
                  <a:solidFill>
                    <a:srgbClr val="000000"/>
                  </a:solidFill>
                </a:rPr>
                <a:t>Росатом</a:t>
              </a:r>
              <a:r>
                <a:rPr lang="ru-RU" sz="1600" spc="-1" dirty="0">
                  <a:solidFill>
                    <a:srgbClr val="000000"/>
                  </a:solidFill>
                </a:rPr>
                <a:t>»</a:t>
              </a:r>
              <a:endParaRPr lang="ru-RU" sz="1600" spc="-1" dirty="0"/>
            </a:p>
          </p:txBody>
        </p:sp>
      </p:grp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3895725" y="2268538"/>
            <a:ext cx="1347788" cy="1298575"/>
            <a:chOff x="2464560" y="1835640"/>
            <a:chExt cx="1346760" cy="1298160"/>
          </a:xfrm>
        </p:grpSpPr>
        <p:sp>
          <p:nvSpPr>
            <p:cNvPr id="33" name="CustomShape 6"/>
            <p:cNvSpPr/>
            <p:nvPr/>
          </p:nvSpPr>
          <p:spPr>
            <a:xfrm>
              <a:off x="2464560" y="1835640"/>
              <a:ext cx="1346760" cy="129816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" name="CustomShape 7"/>
            <p:cNvSpPr/>
            <p:nvPr/>
          </p:nvSpPr>
          <p:spPr>
            <a:xfrm>
              <a:off x="2677123" y="2303802"/>
              <a:ext cx="1008880" cy="33644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>
                  <a:solidFill>
                    <a:srgbClr val="000000"/>
                  </a:solidFill>
                </a:rPr>
                <a:t>СНИИП</a:t>
              </a:r>
              <a:endParaRPr lang="ru-RU" sz="1600" spc="-1"/>
            </a:p>
          </p:txBody>
        </p:sp>
      </p:grpSp>
      <p:grpSp>
        <p:nvGrpSpPr>
          <p:cNvPr id="35" name="Group 8"/>
          <p:cNvGrpSpPr>
            <a:grpSpLocks/>
          </p:cNvGrpSpPr>
          <p:nvPr/>
        </p:nvGrpSpPr>
        <p:grpSpPr bwMode="auto">
          <a:xfrm>
            <a:off x="6513513" y="3035300"/>
            <a:ext cx="1346200" cy="1296988"/>
            <a:chOff x="5081760" y="2601360"/>
            <a:chExt cx="1346760" cy="1298160"/>
          </a:xfrm>
        </p:grpSpPr>
        <p:sp>
          <p:nvSpPr>
            <p:cNvPr id="36" name="CustomShape 9"/>
            <p:cNvSpPr/>
            <p:nvPr/>
          </p:nvSpPr>
          <p:spPr>
            <a:xfrm>
              <a:off x="5081760" y="2601360"/>
              <a:ext cx="1346760" cy="129816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" name="CustomShape 10"/>
            <p:cNvSpPr/>
            <p:nvPr/>
          </p:nvSpPr>
          <p:spPr>
            <a:xfrm>
              <a:off x="5262810" y="2927092"/>
              <a:ext cx="1010070" cy="5831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Красная </a:t>
              </a:r>
              <a:endParaRPr lang="ru-RU" sz="1600" spc="-1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Звезда</a:t>
              </a:r>
              <a:endParaRPr lang="ru-RU" sz="1600" spc="-1" dirty="0"/>
            </a:p>
          </p:txBody>
        </p:sp>
      </p:grpSp>
      <p:grpSp>
        <p:nvGrpSpPr>
          <p:cNvPr id="38" name="Group 11"/>
          <p:cNvGrpSpPr>
            <a:grpSpLocks/>
          </p:cNvGrpSpPr>
          <p:nvPr/>
        </p:nvGrpSpPr>
        <p:grpSpPr bwMode="auto">
          <a:xfrm>
            <a:off x="4051300" y="3990975"/>
            <a:ext cx="1346200" cy="1296988"/>
            <a:chOff x="2619360" y="3556800"/>
            <a:chExt cx="1346760" cy="1298160"/>
          </a:xfrm>
        </p:grpSpPr>
        <p:sp>
          <p:nvSpPr>
            <p:cNvPr id="39" name="CustomShape 12"/>
            <p:cNvSpPr/>
            <p:nvPr/>
          </p:nvSpPr>
          <p:spPr>
            <a:xfrm>
              <a:off x="2619360" y="3556800"/>
              <a:ext cx="1346760" cy="129816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13"/>
            <p:cNvSpPr/>
            <p:nvPr/>
          </p:nvSpPr>
          <p:spPr>
            <a:xfrm>
              <a:off x="2787705" y="4008057"/>
              <a:ext cx="1010070" cy="3368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>
                  <a:solidFill>
                    <a:srgbClr val="000000"/>
                  </a:solidFill>
                </a:rPr>
                <a:t>НИКИЭТ</a:t>
              </a:r>
              <a:endParaRPr lang="ru-RU" sz="1600" spc="-1"/>
            </a:p>
          </p:txBody>
        </p:sp>
      </p:grp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2479675" y="3276600"/>
            <a:ext cx="1346200" cy="1298575"/>
            <a:chOff x="1047600" y="2843640"/>
            <a:chExt cx="1346760" cy="1298160"/>
          </a:xfrm>
        </p:grpSpPr>
        <p:sp>
          <p:nvSpPr>
            <p:cNvPr id="42" name="CustomShape 15"/>
            <p:cNvSpPr/>
            <p:nvPr/>
          </p:nvSpPr>
          <p:spPr>
            <a:xfrm>
              <a:off x="1047600" y="284364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" name="CustomShape 16"/>
            <p:cNvSpPr/>
            <p:nvPr/>
          </p:nvSpPr>
          <p:spPr>
            <a:xfrm>
              <a:off x="1214357" y="3024557"/>
              <a:ext cx="1030318" cy="8299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36000" tIns="45000" rIns="36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 smtClean="0">
                  <a:solidFill>
                    <a:srgbClr val="000000"/>
                  </a:solidFill>
                </a:rPr>
                <a:t>СНИИП-СИСТЕМАТОМ</a:t>
              </a:r>
              <a:endParaRPr lang="ru-RU" sz="1600" spc="-1" dirty="0"/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4916090" y="2918438"/>
            <a:ext cx="1765300" cy="1754187"/>
            <a:chOff x="3485160" y="2485080"/>
            <a:chExt cx="1765440" cy="1753200"/>
          </a:xfrm>
          <a:solidFill>
            <a:schemeClr val="accent6">
              <a:lumMod val="75000"/>
            </a:schemeClr>
          </a:solidFill>
        </p:grpSpPr>
        <p:sp>
          <p:nvSpPr>
            <p:cNvPr id="45" name="CustomShape 18"/>
            <p:cNvSpPr/>
            <p:nvPr/>
          </p:nvSpPr>
          <p:spPr>
            <a:xfrm>
              <a:off x="3485160" y="2485080"/>
              <a:ext cx="1765440" cy="1753200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CustomShape 19"/>
            <p:cNvSpPr/>
            <p:nvPr/>
          </p:nvSpPr>
          <p:spPr>
            <a:xfrm>
              <a:off x="3996599" y="3162899"/>
              <a:ext cx="1044658" cy="36767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>
                  <a:solidFill>
                    <a:srgbClr val="000000"/>
                  </a:solidFill>
                </a:rPr>
                <a:t>РАСУ</a:t>
              </a:r>
              <a:endParaRPr lang="ru-RU" spc="-1" dirty="0"/>
            </a:p>
          </p:txBody>
        </p:sp>
      </p:grp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2697163" y="2019300"/>
            <a:ext cx="1346200" cy="1298575"/>
            <a:chOff x="1297800" y="1824120"/>
            <a:chExt cx="1346760" cy="1298160"/>
          </a:xfrm>
        </p:grpSpPr>
        <p:sp>
          <p:nvSpPr>
            <p:cNvPr id="48" name="CustomShape 21"/>
            <p:cNvSpPr/>
            <p:nvPr/>
          </p:nvSpPr>
          <p:spPr>
            <a:xfrm>
              <a:off x="1297800" y="182412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" name="CustomShape 22"/>
            <p:cNvSpPr/>
            <p:nvPr/>
          </p:nvSpPr>
          <p:spPr>
            <a:xfrm>
              <a:off x="1342268" y="2289109"/>
              <a:ext cx="1260999" cy="336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СКУ-АТОМ</a:t>
              </a:r>
              <a:endParaRPr lang="ru-RU" sz="1600" spc="-1" dirty="0"/>
            </a:p>
          </p:txBody>
        </p:sp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7783513" y="3600450"/>
            <a:ext cx="1346200" cy="1298575"/>
            <a:chOff x="6351120" y="3167640"/>
            <a:chExt cx="1346760" cy="1298160"/>
          </a:xfrm>
        </p:grpSpPr>
        <p:sp>
          <p:nvSpPr>
            <p:cNvPr id="51" name="CustomShape 24"/>
            <p:cNvSpPr/>
            <p:nvPr/>
          </p:nvSpPr>
          <p:spPr>
            <a:xfrm>
              <a:off x="6351120" y="316764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" name="CustomShape 25"/>
            <p:cNvSpPr/>
            <p:nvPr/>
          </p:nvSpPr>
          <p:spPr>
            <a:xfrm>
              <a:off x="6662399" y="3656434"/>
              <a:ext cx="946544" cy="3380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ИПИТ</a:t>
              </a:r>
              <a:endParaRPr lang="ru-RU" sz="1600" spc="-1" dirty="0"/>
            </a:p>
          </p:txBody>
        </p:sp>
      </p:grpSp>
      <p:grpSp>
        <p:nvGrpSpPr>
          <p:cNvPr id="53" name="Group 26"/>
          <p:cNvGrpSpPr>
            <a:grpSpLocks/>
          </p:cNvGrpSpPr>
          <p:nvPr/>
        </p:nvGrpSpPr>
        <p:grpSpPr bwMode="auto">
          <a:xfrm>
            <a:off x="7761288" y="2317750"/>
            <a:ext cx="1531937" cy="1298575"/>
            <a:chOff x="6329520" y="1884600"/>
            <a:chExt cx="1531440" cy="1298160"/>
          </a:xfrm>
        </p:grpSpPr>
        <p:sp>
          <p:nvSpPr>
            <p:cNvPr id="54" name="CustomShape 27"/>
            <p:cNvSpPr/>
            <p:nvPr/>
          </p:nvSpPr>
          <p:spPr>
            <a:xfrm>
              <a:off x="6329520" y="1884600"/>
              <a:ext cx="134735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CustomShape 28"/>
            <p:cNvSpPr/>
            <p:nvPr/>
          </p:nvSpPr>
          <p:spPr>
            <a:xfrm>
              <a:off x="6329520" y="2330545"/>
              <a:ext cx="1531440" cy="33644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>
                  <a:solidFill>
                    <a:srgbClr val="000000"/>
                  </a:solidFill>
                </a:rPr>
                <a:t>Атомприбор</a:t>
              </a:r>
              <a:endParaRPr lang="ru-RU" sz="1600" spc="-1"/>
            </a:p>
          </p:txBody>
        </p:sp>
      </p:grpSp>
      <p:grpSp>
        <p:nvGrpSpPr>
          <p:cNvPr id="56" name="Group 29"/>
          <p:cNvGrpSpPr>
            <a:grpSpLocks/>
          </p:cNvGrpSpPr>
          <p:nvPr/>
        </p:nvGrpSpPr>
        <p:grpSpPr bwMode="auto">
          <a:xfrm>
            <a:off x="7221538" y="4786313"/>
            <a:ext cx="1346200" cy="1298575"/>
            <a:chOff x="5789520" y="4353480"/>
            <a:chExt cx="1346760" cy="1298160"/>
          </a:xfrm>
        </p:grpSpPr>
        <p:sp>
          <p:nvSpPr>
            <p:cNvPr id="57" name="CustomShape 30"/>
            <p:cNvSpPr/>
            <p:nvPr/>
          </p:nvSpPr>
          <p:spPr>
            <a:xfrm>
              <a:off x="5789520" y="435348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CustomShape 31"/>
            <p:cNvSpPr/>
            <p:nvPr/>
          </p:nvSpPr>
          <p:spPr>
            <a:xfrm>
              <a:off x="6037273" y="4866078"/>
              <a:ext cx="919544" cy="33644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МИФИ</a:t>
              </a:r>
              <a:endParaRPr lang="ru-RU" sz="1600" spc="-1" dirty="0"/>
            </a:p>
          </p:txBody>
        </p:sp>
      </p:grpSp>
      <p:grpSp>
        <p:nvGrpSpPr>
          <p:cNvPr id="59" name="Group 32"/>
          <p:cNvGrpSpPr>
            <a:grpSpLocks/>
          </p:cNvGrpSpPr>
          <p:nvPr/>
        </p:nvGrpSpPr>
        <p:grpSpPr bwMode="auto">
          <a:xfrm>
            <a:off x="2830513" y="4391025"/>
            <a:ext cx="1346200" cy="1298575"/>
            <a:chOff x="1420560" y="3835080"/>
            <a:chExt cx="1346760" cy="1298160"/>
          </a:xfrm>
        </p:grpSpPr>
        <p:sp>
          <p:nvSpPr>
            <p:cNvPr id="60" name="CustomShape 33"/>
            <p:cNvSpPr/>
            <p:nvPr/>
          </p:nvSpPr>
          <p:spPr>
            <a:xfrm>
              <a:off x="1420560" y="383508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CustomShape 34"/>
            <p:cNvSpPr/>
            <p:nvPr/>
          </p:nvSpPr>
          <p:spPr>
            <a:xfrm>
              <a:off x="1474557" y="4300069"/>
              <a:ext cx="1260999" cy="336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НИЦ «КИ»</a:t>
              </a:r>
              <a:endParaRPr lang="ru-RU" sz="1600" spc="-1" dirty="0"/>
            </a:p>
          </p:txBody>
        </p:sp>
      </p:grpSp>
      <p:grpSp>
        <p:nvGrpSpPr>
          <p:cNvPr id="62" name="Group 35"/>
          <p:cNvGrpSpPr>
            <a:grpSpLocks/>
          </p:cNvGrpSpPr>
          <p:nvPr/>
        </p:nvGrpSpPr>
        <p:grpSpPr bwMode="auto">
          <a:xfrm>
            <a:off x="7108825" y="1184275"/>
            <a:ext cx="1673225" cy="1298575"/>
            <a:chOff x="5676120" y="750960"/>
            <a:chExt cx="1674360" cy="1298160"/>
          </a:xfrm>
        </p:grpSpPr>
        <p:sp>
          <p:nvSpPr>
            <p:cNvPr id="63" name="CustomShape 36"/>
            <p:cNvSpPr/>
            <p:nvPr/>
          </p:nvSpPr>
          <p:spPr>
            <a:xfrm>
              <a:off x="5676120" y="750960"/>
              <a:ext cx="1347113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CustomShape 37"/>
            <p:cNvSpPr/>
            <p:nvPr/>
          </p:nvSpPr>
          <p:spPr>
            <a:xfrm>
              <a:off x="5819092" y="938225"/>
              <a:ext cx="1531388" cy="8299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>
                  <a:solidFill>
                    <a:srgbClr val="000000"/>
                  </a:solidFill>
                </a:rPr>
                <a:t>Концерн «НПО «Аврора»</a:t>
              </a:r>
              <a:endParaRPr lang="ru-RU" sz="1600" spc="-1"/>
            </a:p>
          </p:txBody>
        </p:sp>
      </p:grpSp>
      <p:sp>
        <p:nvSpPr>
          <p:cNvPr id="65" name="CustomShape 38"/>
          <p:cNvSpPr/>
          <p:nvPr/>
        </p:nvSpPr>
        <p:spPr>
          <a:xfrm>
            <a:off x="2055813" y="3511550"/>
            <a:ext cx="349250" cy="282575"/>
          </a:xfrm>
          <a:prstGeom prst="lef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39"/>
          <p:cNvSpPr/>
          <p:nvPr/>
        </p:nvSpPr>
        <p:spPr>
          <a:xfrm rot="10800000">
            <a:off x="8947150" y="3489325"/>
            <a:ext cx="350838" cy="284163"/>
          </a:xfrm>
          <a:prstGeom prst="lef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41"/>
          <p:cNvSpPr/>
          <p:nvPr/>
        </p:nvSpPr>
        <p:spPr>
          <a:xfrm rot="16200000">
            <a:off x="-648494" y="3188494"/>
            <a:ext cx="3281363" cy="644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</a:rPr>
              <a:t>Общие концептуальные и </a:t>
            </a:r>
            <a:r>
              <a:rPr lang="ru-RU" spc="-1" dirty="0" err="1">
                <a:solidFill>
                  <a:srgbClr val="000000"/>
                </a:solidFill>
              </a:rPr>
              <a:t>схемо</a:t>
            </a:r>
            <a:r>
              <a:rPr lang="ru-RU" spc="-1" dirty="0">
                <a:solidFill>
                  <a:srgbClr val="000000"/>
                </a:solidFill>
              </a:rPr>
              <a:t>-технические решения</a:t>
            </a:r>
            <a:endParaRPr lang="ru-RU" spc="-1" dirty="0"/>
          </a:p>
        </p:txBody>
      </p:sp>
      <p:sp>
        <p:nvSpPr>
          <p:cNvPr id="6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23833AD-AF53-4AE6-9839-3DD1D2B89C68}" type="slidenum">
              <a:rPr lang="ru-RU">
                <a:solidFill>
                  <a:schemeClr val="hlink"/>
                </a:solidFill>
              </a:rPr>
              <a:pPr/>
              <a:t>4</a:t>
            </a:fld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69" name="CustomShape 41"/>
          <p:cNvSpPr/>
          <p:nvPr/>
        </p:nvSpPr>
        <p:spPr>
          <a:xfrm rot="16200000">
            <a:off x="8701463" y="3228975"/>
            <a:ext cx="3282950" cy="644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</a:rPr>
              <a:t>Общие концептуальные и </a:t>
            </a:r>
            <a:r>
              <a:rPr lang="ru-RU" spc="-1" dirty="0" err="1">
                <a:solidFill>
                  <a:srgbClr val="000000"/>
                </a:solidFill>
              </a:rPr>
              <a:t>схемо</a:t>
            </a:r>
            <a:r>
              <a:rPr lang="ru-RU" spc="-1" dirty="0">
                <a:solidFill>
                  <a:srgbClr val="000000"/>
                </a:solidFill>
              </a:rPr>
              <a:t>-технические решения</a:t>
            </a:r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26166088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>
                <a:solidFill>
                  <a:schemeClr val="hlink"/>
                </a:solidFill>
              </a:rPr>
              <a:t>5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371850" y="1487488"/>
            <a:ext cx="7429500" cy="2339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98475" y="1235075"/>
            <a:ext cx="2306638" cy="47704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10177462" cy="962025"/>
          </a:xfrm>
        </p:spPr>
        <p:txBody>
          <a:bodyPr/>
          <a:lstStyle/>
          <a:p>
            <a:pPr eaLnBrk="1" hangingPunct="1"/>
            <a:r>
              <a:rPr lang="ru-RU" altLang="ru-RU" sz="1800" dirty="0" smtClean="0"/>
              <a:t>Аппаратура контроля </a:t>
            </a:r>
            <a:r>
              <a:rPr lang="ru-RU" altLang="ru-RU" sz="1800" dirty="0" err="1" smtClean="0"/>
              <a:t>СКУ-Атом</a:t>
            </a:r>
            <a:r>
              <a:rPr lang="ru-RU" altLang="ru-RU" sz="1800" dirty="0" smtClean="0"/>
              <a:t>, СНИИП-СИСТЕМАТОМ, НИЦ «КИ»</a:t>
            </a:r>
            <a:br>
              <a:rPr lang="ru-RU" altLang="ru-RU" sz="1800" dirty="0" smtClean="0"/>
            </a:br>
            <a:r>
              <a:rPr lang="ru-RU" altLang="ru-RU" sz="1800" dirty="0" smtClean="0"/>
              <a:t>Канал контроля НП – несколько детекторов для перекрытия требуемого диапазона</a:t>
            </a:r>
          </a:p>
        </p:txBody>
      </p:sp>
      <p:sp>
        <p:nvSpPr>
          <p:cNvPr id="74" name="Номер слайда 3"/>
          <p:cNvSpPr txBox="1">
            <a:spLocks/>
          </p:cNvSpPr>
          <p:nvPr/>
        </p:nvSpPr>
        <p:spPr bwMode="auto">
          <a:xfrm>
            <a:off x="11012488" y="644842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8CE49451-2417-4A61-9BCB-5FEE62C2653E}" type="slidenum">
              <a:rPr lang="ru-RU" smtClean="0">
                <a:solidFill>
                  <a:schemeClr val="hlink"/>
                </a:solidFill>
              </a:rPr>
              <a:pPr/>
              <a:t>5</a:t>
            </a:fld>
            <a:endParaRPr lang="ru-RU">
              <a:solidFill>
                <a:schemeClr val="hlink"/>
              </a:solidFill>
            </a:endParaRPr>
          </a:p>
        </p:txBody>
      </p:sp>
      <p:grpSp>
        <p:nvGrpSpPr>
          <p:cNvPr id="75" name="Group 14"/>
          <p:cNvGrpSpPr>
            <a:grpSpLocks/>
          </p:cNvGrpSpPr>
          <p:nvPr/>
        </p:nvGrpSpPr>
        <p:grpSpPr bwMode="auto">
          <a:xfrm>
            <a:off x="998538" y="2984500"/>
            <a:ext cx="1346200" cy="1298575"/>
            <a:chOff x="1047600" y="2843640"/>
            <a:chExt cx="1346760" cy="1298160"/>
          </a:xfrm>
        </p:grpSpPr>
        <p:sp>
          <p:nvSpPr>
            <p:cNvPr id="76" name="CustomShape 15"/>
            <p:cNvSpPr/>
            <p:nvPr/>
          </p:nvSpPr>
          <p:spPr>
            <a:xfrm>
              <a:off x="1047600" y="284364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16"/>
            <p:cNvSpPr/>
            <p:nvPr/>
          </p:nvSpPr>
          <p:spPr>
            <a:xfrm>
              <a:off x="1214356" y="3024557"/>
              <a:ext cx="1075185" cy="8299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СНИИП-СИСТЕМАТОМ</a:t>
              </a:r>
              <a:endParaRPr lang="ru-RU" sz="1600" spc="-1" dirty="0"/>
            </a:p>
          </p:txBody>
        </p:sp>
      </p:grpSp>
      <p:grpSp>
        <p:nvGrpSpPr>
          <p:cNvPr id="78" name="Group 20"/>
          <p:cNvGrpSpPr>
            <a:grpSpLocks/>
          </p:cNvGrpSpPr>
          <p:nvPr/>
        </p:nvGrpSpPr>
        <p:grpSpPr bwMode="auto">
          <a:xfrm>
            <a:off x="987425" y="1550988"/>
            <a:ext cx="1346200" cy="1298575"/>
            <a:chOff x="1297800" y="1824120"/>
            <a:chExt cx="1346760" cy="1298160"/>
          </a:xfrm>
        </p:grpSpPr>
        <p:sp>
          <p:nvSpPr>
            <p:cNvPr id="79" name="CustomShape 21"/>
            <p:cNvSpPr/>
            <p:nvPr/>
          </p:nvSpPr>
          <p:spPr>
            <a:xfrm>
              <a:off x="1297800" y="182412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" name="CustomShape 22"/>
            <p:cNvSpPr/>
            <p:nvPr/>
          </p:nvSpPr>
          <p:spPr>
            <a:xfrm>
              <a:off x="1342268" y="2289108"/>
              <a:ext cx="1270528" cy="336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СКУ-АТОМ</a:t>
              </a:r>
              <a:endParaRPr lang="ru-RU" sz="1600" spc="-1" dirty="0"/>
            </a:p>
          </p:txBody>
        </p:sp>
      </p:grpSp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987425" y="4419600"/>
            <a:ext cx="1346200" cy="1298575"/>
            <a:chOff x="1420560" y="3835080"/>
            <a:chExt cx="1346760" cy="1298160"/>
          </a:xfrm>
        </p:grpSpPr>
        <p:sp>
          <p:nvSpPr>
            <p:cNvPr id="82" name="CustomShape 33"/>
            <p:cNvSpPr/>
            <p:nvPr/>
          </p:nvSpPr>
          <p:spPr>
            <a:xfrm>
              <a:off x="1420560" y="383508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" name="CustomShape 34"/>
            <p:cNvSpPr/>
            <p:nvPr/>
          </p:nvSpPr>
          <p:spPr>
            <a:xfrm>
              <a:off x="1474557" y="4300069"/>
              <a:ext cx="1260999" cy="336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-1" dirty="0">
                  <a:solidFill>
                    <a:srgbClr val="000000"/>
                  </a:solidFill>
                </a:rPr>
                <a:t>НИЦ «КИ»</a:t>
              </a:r>
              <a:endParaRPr lang="ru-RU" sz="1600" spc="-1" dirty="0"/>
            </a:p>
          </p:txBody>
        </p:sp>
      </p:grpSp>
      <p:sp>
        <p:nvSpPr>
          <p:cNvPr id="84" name="CustomShape 39"/>
          <p:cNvSpPr/>
          <p:nvPr/>
        </p:nvSpPr>
        <p:spPr>
          <a:xfrm rot="10800000">
            <a:off x="2805113" y="3089275"/>
            <a:ext cx="511175" cy="109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Прямоугольник 84"/>
          <p:cNvSpPr/>
          <p:nvPr/>
        </p:nvSpPr>
        <p:spPr>
          <a:xfrm>
            <a:off x="4560888" y="1920875"/>
            <a:ext cx="1157287" cy="3683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Детектор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189663" y="1920875"/>
            <a:ext cx="1357312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</a:t>
            </a:r>
          </a:p>
        </p:txBody>
      </p:sp>
      <p:cxnSp>
        <p:nvCxnSpPr>
          <p:cNvPr id="87" name="Прямая соединительная линия 86"/>
          <p:cNvCxnSpPr>
            <a:stCxn id="85" idx="3"/>
            <a:endCxn id="86" idx="1"/>
          </p:cNvCxnSpPr>
          <p:nvPr/>
        </p:nvCxnSpPr>
        <p:spPr>
          <a:xfrm>
            <a:off x="5718175" y="2105025"/>
            <a:ext cx="47148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4560888" y="2473325"/>
            <a:ext cx="1157287" cy="3683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Детектор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189663" y="2473325"/>
            <a:ext cx="1357312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</a:t>
            </a:r>
          </a:p>
        </p:txBody>
      </p:sp>
      <p:cxnSp>
        <p:nvCxnSpPr>
          <p:cNvPr id="90" name="Прямая соединительная линия 89"/>
          <p:cNvCxnSpPr>
            <a:stCxn id="88" idx="3"/>
            <a:endCxn id="89" idx="1"/>
          </p:cNvCxnSpPr>
          <p:nvPr/>
        </p:nvCxnSpPr>
        <p:spPr>
          <a:xfrm>
            <a:off x="5718175" y="2657475"/>
            <a:ext cx="47148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560888" y="3025775"/>
            <a:ext cx="1157287" cy="3683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Детектор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189663" y="3025775"/>
            <a:ext cx="1357312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</a:t>
            </a:r>
          </a:p>
        </p:txBody>
      </p:sp>
      <p:cxnSp>
        <p:nvCxnSpPr>
          <p:cNvPr id="93" name="Прямая соединительная линия 92"/>
          <p:cNvCxnSpPr>
            <a:stCxn id="91" idx="3"/>
            <a:endCxn id="92" idx="1"/>
          </p:cNvCxnSpPr>
          <p:nvPr/>
        </p:nvCxnSpPr>
        <p:spPr>
          <a:xfrm>
            <a:off x="5718175" y="3209925"/>
            <a:ext cx="47148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8399463" y="2289175"/>
            <a:ext cx="1798637" cy="73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</a:t>
            </a:r>
            <a:endParaRPr lang="ru-RU" dirty="0"/>
          </a:p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Индикация</a:t>
            </a:r>
            <a:endParaRPr lang="ru-RU" dirty="0"/>
          </a:p>
        </p:txBody>
      </p:sp>
      <p:cxnSp>
        <p:nvCxnSpPr>
          <p:cNvPr id="95" name="Прямая соединительная линия 94"/>
          <p:cNvCxnSpPr>
            <a:endCxn id="94" idx="1"/>
          </p:cNvCxnSpPr>
          <p:nvPr/>
        </p:nvCxnSpPr>
        <p:spPr>
          <a:xfrm>
            <a:off x="7546975" y="2105025"/>
            <a:ext cx="852488" cy="5524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endCxn id="94" idx="1"/>
          </p:cNvCxnSpPr>
          <p:nvPr/>
        </p:nvCxnSpPr>
        <p:spPr>
          <a:xfrm>
            <a:off x="7546975" y="2657475"/>
            <a:ext cx="85248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endCxn id="94" idx="1"/>
          </p:cNvCxnSpPr>
          <p:nvPr/>
        </p:nvCxnSpPr>
        <p:spPr>
          <a:xfrm flipV="1">
            <a:off x="7546975" y="2657475"/>
            <a:ext cx="852488" cy="5524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6387"/>
          <p:cNvSpPr txBox="1">
            <a:spLocks noChangeArrowheads="1"/>
          </p:cNvSpPr>
          <p:nvPr/>
        </p:nvSpPr>
        <p:spPr bwMode="auto">
          <a:xfrm>
            <a:off x="5273675" y="1009650"/>
            <a:ext cx="362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/>
              <a:t>Канал контроля НП</a:t>
            </a:r>
          </a:p>
        </p:txBody>
      </p:sp>
      <p:sp>
        <p:nvSpPr>
          <p:cNvPr id="99" name="Овал 98"/>
          <p:cNvSpPr/>
          <p:nvPr/>
        </p:nvSpPr>
        <p:spPr>
          <a:xfrm>
            <a:off x="3371850" y="4005263"/>
            <a:ext cx="7429500" cy="81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TextBox 37"/>
          <p:cNvSpPr txBox="1">
            <a:spLocks noChangeArrowheads="1"/>
          </p:cNvSpPr>
          <p:nvPr/>
        </p:nvSpPr>
        <p:spPr bwMode="auto">
          <a:xfrm>
            <a:off x="5273675" y="4117975"/>
            <a:ext cx="362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/>
              <a:t>Канал контроля НП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3371850" y="5189538"/>
            <a:ext cx="7429500" cy="81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TextBox 39"/>
          <p:cNvSpPr txBox="1">
            <a:spLocks noChangeArrowheads="1"/>
          </p:cNvSpPr>
          <p:nvPr/>
        </p:nvSpPr>
        <p:spPr bwMode="auto">
          <a:xfrm>
            <a:off x="5273675" y="5302250"/>
            <a:ext cx="362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/>
              <a:t>Канал контроля НП</a:t>
            </a:r>
          </a:p>
        </p:txBody>
      </p:sp>
    </p:spTree>
    <p:extLst>
      <p:ext uri="{BB962C8B-B14F-4D97-AF65-F5344CB8AC3E}">
        <p14:creationId xmlns:p14="http://schemas.microsoft.com/office/powerpoint/2010/main" val="416716980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98475" y="1235075"/>
            <a:ext cx="2306638" cy="47704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CustomShape 39"/>
          <p:cNvSpPr/>
          <p:nvPr/>
        </p:nvSpPr>
        <p:spPr>
          <a:xfrm rot="10800000">
            <a:off x="2805113" y="3089275"/>
            <a:ext cx="511175" cy="109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10177462" cy="962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Аппаратура контроля Красная Звезда, МИФИ</a:t>
            </a:r>
            <a:br>
              <a:rPr lang="ru-RU" altLang="ru-RU" dirty="0" smtClean="0"/>
            </a:br>
            <a:r>
              <a:rPr lang="ru-RU" altLang="ru-RU" dirty="0" smtClean="0"/>
              <a:t>Канал контроля НП – один детектор для диапазона до 10-ти порядков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1055221" y="648017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chemeClr val="hlink"/>
                </a:solidFill>
              </a:rPr>
              <a:t>6</a:t>
            </a:r>
            <a:endParaRPr lang="ru-RU" dirty="0">
              <a:solidFill>
                <a:schemeClr val="hlink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77900" y="2971800"/>
            <a:ext cx="1346200" cy="1296988"/>
            <a:chOff x="5081760" y="2601360"/>
            <a:chExt cx="1346760" cy="1298160"/>
          </a:xfrm>
        </p:grpSpPr>
        <p:sp>
          <p:nvSpPr>
            <p:cNvPr id="9" name="CustomShape 9"/>
            <p:cNvSpPr/>
            <p:nvPr/>
          </p:nvSpPr>
          <p:spPr>
            <a:xfrm>
              <a:off x="5081760" y="2601360"/>
              <a:ext cx="1346760" cy="1298160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10"/>
            <p:cNvSpPr/>
            <p:nvPr/>
          </p:nvSpPr>
          <p:spPr>
            <a:xfrm>
              <a:off x="5262810" y="2927092"/>
              <a:ext cx="1079949" cy="6451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>
                  <a:solidFill>
                    <a:srgbClr val="000000"/>
                  </a:solidFill>
                </a:rPr>
                <a:t>Красная </a:t>
              </a:r>
              <a:endParaRPr lang="ru-RU" spc="-1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>
                  <a:solidFill>
                    <a:srgbClr val="000000"/>
                  </a:solidFill>
                </a:rPr>
                <a:t>Звезда</a:t>
              </a:r>
              <a:endParaRPr lang="ru-RU" spc="-1" dirty="0"/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977900" y="1528763"/>
            <a:ext cx="1346200" cy="1298575"/>
            <a:chOff x="6351120" y="3167640"/>
            <a:chExt cx="1346760" cy="1298160"/>
          </a:xfrm>
        </p:grpSpPr>
        <p:sp>
          <p:nvSpPr>
            <p:cNvPr id="12" name="CustomShape 24"/>
            <p:cNvSpPr/>
            <p:nvPr/>
          </p:nvSpPr>
          <p:spPr>
            <a:xfrm>
              <a:off x="6351120" y="316764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25"/>
            <p:cNvSpPr/>
            <p:nvPr/>
          </p:nvSpPr>
          <p:spPr>
            <a:xfrm>
              <a:off x="6621107" y="3613584"/>
              <a:ext cx="946544" cy="3681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>
                  <a:solidFill>
                    <a:srgbClr val="000000"/>
                  </a:solidFill>
                </a:rPr>
                <a:t>ИПИТ</a:t>
              </a:r>
              <a:endParaRPr lang="ru-RU" spc="-1"/>
            </a:p>
          </p:txBody>
        </p:sp>
      </p:grp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990600" y="4413250"/>
            <a:ext cx="1346200" cy="1298575"/>
            <a:chOff x="5789520" y="4353480"/>
            <a:chExt cx="1346760" cy="1298160"/>
          </a:xfrm>
        </p:grpSpPr>
        <p:sp>
          <p:nvSpPr>
            <p:cNvPr id="15" name="CustomShape 30"/>
            <p:cNvSpPr/>
            <p:nvPr/>
          </p:nvSpPr>
          <p:spPr>
            <a:xfrm>
              <a:off x="5789520" y="4353480"/>
              <a:ext cx="1346760" cy="1298160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31"/>
            <p:cNvSpPr/>
            <p:nvPr/>
          </p:nvSpPr>
          <p:spPr>
            <a:xfrm>
              <a:off x="6003922" y="4874014"/>
              <a:ext cx="917957" cy="36818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pc="-1" dirty="0">
                  <a:solidFill>
                    <a:srgbClr val="000000"/>
                  </a:solidFill>
                </a:rPr>
                <a:t>МИФИ</a:t>
              </a:r>
              <a:endParaRPr lang="ru-RU" spc="-1" dirty="0"/>
            </a:p>
          </p:txBody>
        </p:sp>
      </p:grpSp>
      <p:sp>
        <p:nvSpPr>
          <p:cNvPr id="17" name="Овал 16"/>
          <p:cNvSpPr/>
          <p:nvPr/>
        </p:nvSpPr>
        <p:spPr>
          <a:xfrm>
            <a:off x="3371850" y="1795463"/>
            <a:ext cx="7429500" cy="17414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0888" y="2473325"/>
            <a:ext cx="1157287" cy="368300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Детектор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89663" y="2473325"/>
            <a:ext cx="1357312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</a:t>
            </a:r>
          </a:p>
        </p:txBody>
      </p:sp>
      <p:cxnSp>
        <p:nvCxnSpPr>
          <p:cNvPr id="20" name="Прямая соединительная линия 19"/>
          <p:cNvCxnSpPr>
            <a:stCxn id="18" idx="3"/>
            <a:endCxn id="19" idx="1"/>
          </p:cNvCxnSpPr>
          <p:nvPr/>
        </p:nvCxnSpPr>
        <p:spPr>
          <a:xfrm>
            <a:off x="5718175" y="2657475"/>
            <a:ext cx="47148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250238" y="2289175"/>
            <a:ext cx="1798637" cy="73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Обработка</a:t>
            </a:r>
            <a:endParaRPr lang="ru-RU" dirty="0"/>
          </a:p>
          <a:p>
            <a:pPr algn="ctr"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Индикация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19" idx="3"/>
            <a:endCxn id="21" idx="1"/>
          </p:cNvCxnSpPr>
          <p:nvPr/>
        </p:nvCxnSpPr>
        <p:spPr>
          <a:xfrm flipV="1">
            <a:off x="7546975" y="2657475"/>
            <a:ext cx="703263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5273675" y="1300163"/>
            <a:ext cx="362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/>
              <a:t>Канал контроля НП</a:t>
            </a:r>
          </a:p>
        </p:txBody>
      </p:sp>
      <p:sp>
        <p:nvSpPr>
          <p:cNvPr id="24" name="Овал 23"/>
          <p:cNvSpPr/>
          <p:nvPr/>
        </p:nvSpPr>
        <p:spPr>
          <a:xfrm>
            <a:off x="3371850" y="4005263"/>
            <a:ext cx="7429500" cy="81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5273675" y="4117975"/>
            <a:ext cx="362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/>
              <a:t>Канал контроля НП</a:t>
            </a:r>
          </a:p>
        </p:txBody>
      </p:sp>
      <p:sp>
        <p:nvSpPr>
          <p:cNvPr id="26" name="Овал 25"/>
          <p:cNvSpPr/>
          <p:nvPr/>
        </p:nvSpPr>
        <p:spPr>
          <a:xfrm>
            <a:off x="3371850" y="5189538"/>
            <a:ext cx="7429500" cy="815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5273675" y="5302250"/>
            <a:ext cx="362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800" b="1"/>
              <a:t>Канал контроля НП</a:t>
            </a:r>
          </a:p>
        </p:txBody>
      </p:sp>
    </p:spTree>
    <p:extLst>
      <p:ext uri="{BB962C8B-B14F-4D97-AF65-F5344CB8AC3E}">
        <p14:creationId xmlns:p14="http://schemas.microsoft.com/office/powerpoint/2010/main" val="37437088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9405937" cy="96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chemeClr val="tx2"/>
                </a:solidFill>
              </a:rPr>
              <a:t>Концепция создания АКНФП в АО «Красная Звезда»</a:t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(НПЦ «ЭЛЕГИЯ»)</a:t>
            </a:r>
            <a:endParaRPr lang="ru-RU" altLang="ru-RU" b="0" dirty="0" smtClean="0">
              <a:solidFill>
                <a:schemeClr val="tx2"/>
              </a:solidFill>
            </a:endParaRPr>
          </a:p>
        </p:txBody>
      </p:sp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2">
            <a:extLst>
              <a:ext uri="{FF2B5EF4-FFF2-40B4-BE49-F238E27FC236}"/>
            </a:extLst>
          </p:cNvPr>
          <p:cNvGrpSpPr/>
          <p:nvPr/>
        </p:nvGrpSpPr>
        <p:grpSpPr>
          <a:xfrm>
            <a:off x="2728686" y="4115921"/>
            <a:ext cx="5913776" cy="2357450"/>
            <a:chOff x="2143800" y="3961080"/>
            <a:chExt cx="4204800" cy="2290320"/>
          </a:xfrm>
          <a:solidFill>
            <a:srgbClr val="5B9BD5">
              <a:lumMod val="40000"/>
              <a:lumOff val="60000"/>
            </a:srgb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CustomShap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3800" y="3961080"/>
              <a:ext cx="4204800" cy="2290320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ln w="25400" cap="flat" cmpd="sng" algn="ctr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37" name="CustomShap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50885" y="4546897"/>
              <a:ext cx="3562920" cy="125941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80" tIns="10080" rIns="10080" bIns="10080" anchor="ctr"/>
            <a:lstStyle/>
            <a:p>
              <a:pPr marL="171360" lvl="1" indent="-17064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/>
                <a:buChar char=""/>
                <a:defRPr/>
              </a:pPr>
              <a:r>
                <a:rPr lang="ru-RU" sz="1600" b="1" kern="0" spc="-1" dirty="0">
                  <a:solidFill>
                    <a:srgbClr val="000000"/>
                  </a:solidFill>
                  <a:ea typeface="DejaVu Sans"/>
                  <a:cs typeface="Times New Roman" panose="02020603050405020304" pitchFamily="18" charset="0"/>
                </a:rPr>
                <a:t>Унификация конструктивных элементов</a:t>
              </a:r>
              <a:endParaRPr lang="ru-RU" sz="1600" b="1" kern="0" spc="-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marL="171360" lvl="1" indent="-17064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/>
                <a:buChar char=""/>
                <a:defRPr/>
              </a:pPr>
              <a:r>
                <a:rPr lang="ru-RU" sz="1600" b="1" kern="0" spc="-1" dirty="0">
                  <a:solidFill>
                    <a:srgbClr val="000000"/>
                  </a:solidFill>
                  <a:ea typeface="DejaVu Sans"/>
                  <a:cs typeface="Times New Roman" panose="02020603050405020304" pitchFamily="18" charset="0"/>
                </a:rPr>
                <a:t>Высокая референтность</a:t>
              </a:r>
              <a:endParaRPr lang="ru-RU" sz="1600" b="1" kern="0" spc="-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marL="171360" lvl="1" indent="-17064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/>
                <a:buChar char=""/>
                <a:defRPr/>
              </a:pPr>
              <a:r>
                <a:rPr lang="ru-RU" sz="1600" b="1" kern="0" spc="-1" dirty="0">
                  <a:solidFill>
                    <a:srgbClr val="000000"/>
                  </a:solidFill>
                  <a:ea typeface="DejaVu Sans"/>
                  <a:cs typeface="Times New Roman" panose="02020603050405020304" pitchFamily="18" charset="0"/>
                </a:rPr>
                <a:t>Уникальные эксплуатационные характеристики</a:t>
              </a:r>
              <a:endParaRPr lang="ru-RU" sz="1600" b="1" kern="0" spc="-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Diagram2">
            <a:extLst>
              <a:ext uri="{FF2B5EF4-FFF2-40B4-BE49-F238E27FC236}"/>
            </a:extLst>
          </p:cNvPr>
          <p:cNvGraphicFramePr/>
          <p:nvPr/>
        </p:nvGraphicFramePr>
        <p:xfrm>
          <a:off x="8398604" y="1078139"/>
          <a:ext cx="3677283" cy="532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Shape 8">
            <a:extLst>
              <a:ext uri="{FF2B5EF4-FFF2-40B4-BE49-F238E27FC236}"/>
            </a:extLst>
          </p:cNvPr>
          <p:cNvSpPr txBox="1"/>
          <p:nvPr/>
        </p:nvSpPr>
        <p:spPr>
          <a:xfrm>
            <a:off x="312738" y="6397625"/>
            <a:ext cx="6983412" cy="3683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ru-RU" sz="1600" kern="0" spc="-1" dirty="0">
                <a:solidFill>
                  <a:srgbClr val="000000"/>
                </a:solidFill>
                <a:ea typeface="DejaVu Sans"/>
              </a:rPr>
              <a:t>*«ПАРУС» - </a:t>
            </a:r>
            <a:r>
              <a:rPr sz="1600" b="1" kern="0" spc="-1" dirty="0" err="1">
                <a:solidFill>
                  <a:srgbClr val="000000"/>
                </a:solidFill>
                <a:ea typeface="DejaVu Sans"/>
              </a:rPr>
              <a:t>П</a:t>
            </a:r>
            <a:r>
              <a:rPr sz="1600" kern="0" spc="-1" dirty="0" err="1">
                <a:solidFill>
                  <a:srgbClr val="000000"/>
                </a:solidFill>
                <a:ea typeface="DejaVu Sans"/>
              </a:rPr>
              <a:t>рограммно-</a:t>
            </a:r>
            <a:r>
              <a:rPr sz="1600" b="1" kern="0" spc="-1" dirty="0" err="1">
                <a:solidFill>
                  <a:srgbClr val="000000"/>
                </a:solidFill>
                <a:ea typeface="DejaVu Sans"/>
              </a:rPr>
              <a:t>А</a:t>
            </a:r>
            <a:r>
              <a:rPr sz="1600" kern="0" spc="-1" dirty="0" err="1">
                <a:solidFill>
                  <a:srgbClr val="000000"/>
                </a:solidFill>
                <a:ea typeface="DejaVu Sans"/>
              </a:rPr>
              <a:t>ппаратный</a:t>
            </a:r>
            <a:r>
              <a:rPr sz="1600" kern="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sz="1600" b="1" kern="0" spc="-1" dirty="0" err="1">
                <a:solidFill>
                  <a:srgbClr val="000000"/>
                </a:solidFill>
                <a:ea typeface="DejaVu Sans"/>
              </a:rPr>
              <a:t>Р</a:t>
            </a:r>
            <a:r>
              <a:rPr sz="1600" kern="0" spc="-1" dirty="0" err="1">
                <a:solidFill>
                  <a:srgbClr val="000000"/>
                </a:solidFill>
                <a:ea typeface="DejaVu Sans"/>
              </a:rPr>
              <a:t>яд</a:t>
            </a:r>
            <a:r>
              <a:rPr sz="1600" kern="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sz="1600" b="1" kern="0" spc="-1" dirty="0" err="1">
                <a:solidFill>
                  <a:srgbClr val="000000"/>
                </a:solidFill>
                <a:ea typeface="DejaVu Sans"/>
              </a:rPr>
              <a:t>У</a:t>
            </a:r>
            <a:r>
              <a:rPr sz="1600" kern="0" spc="-1" dirty="0" err="1">
                <a:solidFill>
                  <a:srgbClr val="000000"/>
                </a:solidFill>
                <a:ea typeface="DejaVu Sans"/>
              </a:rPr>
              <a:t>правляющих</a:t>
            </a:r>
            <a:r>
              <a:rPr sz="1600" kern="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sz="1600" b="1" kern="0" spc="-1" dirty="0" err="1">
                <a:solidFill>
                  <a:srgbClr val="000000"/>
                </a:solidFill>
                <a:ea typeface="DejaVu Sans"/>
              </a:rPr>
              <a:t>С</a:t>
            </a:r>
            <a:r>
              <a:rPr sz="1600" kern="0" spc="-1" dirty="0" err="1">
                <a:solidFill>
                  <a:srgbClr val="000000"/>
                </a:solidFill>
                <a:ea typeface="DejaVu Sans"/>
              </a:rPr>
              <a:t>истем</a:t>
            </a:r>
            <a:endParaRPr lang="ru-RU" sz="1600" kern="0" spc="-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16113" y="4415736"/>
            <a:ext cx="2429981" cy="1742361"/>
          </a:xfrm>
          <a:prstGeom prst="roundRect">
            <a:avLst>
              <a:gd name="adj" fmla="val 18119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600" b="1" dirty="0">
                <a:solidFill>
                  <a:srgbClr val="FFFFFF"/>
                </a:solidFill>
              </a:rPr>
              <a:t>Платформа датчиков потока нейтронов</a:t>
            </a:r>
          </a:p>
        </p:txBody>
      </p:sp>
      <p:grpSp>
        <p:nvGrpSpPr>
          <p:cNvPr id="15" name="Group 2">
            <a:extLst>
              <a:ext uri="{FF2B5EF4-FFF2-40B4-BE49-F238E27FC236}"/>
            </a:extLst>
          </p:cNvPr>
          <p:cNvGrpSpPr/>
          <p:nvPr/>
        </p:nvGrpSpPr>
        <p:grpSpPr>
          <a:xfrm>
            <a:off x="2728686" y="1031623"/>
            <a:ext cx="6038706" cy="3078407"/>
            <a:chOff x="2143800" y="3961080"/>
            <a:chExt cx="4204800" cy="2290320"/>
          </a:xfrm>
          <a:solidFill>
            <a:srgbClr val="5B9BD5">
              <a:lumMod val="40000"/>
              <a:lumOff val="60000"/>
            </a:srgb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CustomShap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3800" y="3961080"/>
              <a:ext cx="4204800" cy="2290320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ln w="25400" cap="flat" cmpd="sng" algn="ctr">
              <a:noFill/>
              <a:prstDash val="solid"/>
              <a:miter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7" name="CustomShap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89121" y="4327733"/>
              <a:ext cx="3068637" cy="155701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080" tIns="10080" rIns="10080" bIns="10080" anchor="ctr"/>
            <a:lstStyle/>
            <a:p>
              <a:pPr algn="just">
                <a:buFontTx/>
                <a:buChar char="•"/>
                <a:defRPr/>
              </a:pPr>
              <a:r>
                <a:rPr lang="ru-RU" sz="15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Конструирование аппаратуры на базе платформы «ПАРУС»</a:t>
              </a:r>
            </a:p>
            <a:p>
              <a:pPr algn="just">
                <a:buFontTx/>
                <a:buChar char="•"/>
                <a:defRPr/>
              </a:pPr>
              <a:r>
                <a:rPr lang="ru-RU" sz="15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Высокая степень унификации и возможность модернизации</a:t>
              </a:r>
            </a:p>
            <a:p>
              <a:pPr>
                <a:buFontTx/>
                <a:buChar char="•"/>
                <a:defRPr/>
              </a:pPr>
              <a:r>
                <a:rPr lang="ru-RU" sz="15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Использование отработанных технических решений и алгоритмов</a:t>
              </a:r>
            </a:p>
            <a:p>
              <a:pPr algn="just">
                <a:buFontTx/>
                <a:buChar char="•"/>
                <a:defRPr/>
              </a:pPr>
              <a:r>
                <a:rPr lang="ru-RU" sz="15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Высокая </a:t>
              </a:r>
              <a:r>
                <a:rPr lang="ru-RU" sz="1500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референтность</a:t>
              </a:r>
              <a:endParaRPr lang="ru-RU" sz="15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Times New Roman" panose="02020603050405020304" pitchFamily="18" charset="0"/>
              </a:endParaRPr>
            </a:p>
            <a:p>
              <a:pPr algn="just">
                <a:buFontTx/>
                <a:buChar char="•"/>
                <a:defRPr/>
              </a:pPr>
              <a:r>
                <a:rPr lang="ru-RU" sz="15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Адаптивность алгоритмов</a:t>
              </a:r>
            </a:p>
            <a:p>
              <a:pPr algn="just">
                <a:buFontTx/>
                <a:buChar char="•"/>
                <a:defRPr/>
              </a:pPr>
              <a:r>
                <a:rPr lang="ru-RU" sz="15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Times New Roman" panose="02020603050405020304" pitchFamily="18" charset="0"/>
                </a:rPr>
                <a:t>Внесение в реестр СИ РФ</a:t>
              </a:r>
              <a:endParaRPr lang="ru-RU" sz="1500" kern="0" spc="-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16113" y="1361770"/>
            <a:ext cx="2429981" cy="2418114"/>
          </a:xfrm>
          <a:prstGeom prst="roundRect">
            <a:avLst>
              <a:gd name="adj" fmla="val 18119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sz="1600" b="1" dirty="0">
                <a:solidFill>
                  <a:srgbClr val="FFFFFF"/>
                </a:solidFill>
              </a:rPr>
              <a:t>Платформа программно-технических средств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9C1D6E3-78E4-47B8-A5BF-6E0DDB77F323}" type="slidenum">
              <a:rPr lang="ru-RU">
                <a:solidFill>
                  <a:srgbClr val="003274"/>
                </a:solidFill>
              </a:rPr>
              <a:pPr/>
              <a:t>7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6012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4825" y="2246313"/>
            <a:ext cx="1482725" cy="368458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58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4"/>
          <a:stretch>
            <a:fillRect/>
          </a:stretch>
        </p:blipFill>
        <p:spPr bwMode="auto">
          <a:xfrm>
            <a:off x="4457700" y="1881188"/>
            <a:ext cx="37766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537772">
            <a:off x="6040438" y="3017838"/>
            <a:ext cx="12382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3">
                    <a:lumMod val="95000"/>
                  </a:schemeClr>
                </a:solidFill>
                <a:latin typeface="+mn-lt"/>
                <a:cs typeface="+mn-cs"/>
              </a:rPr>
              <a:t>Канал 1</a:t>
            </a:r>
          </a:p>
        </p:txBody>
      </p:sp>
      <p:sp>
        <p:nvSpPr>
          <p:cNvPr id="7" name="TextBox 6"/>
          <p:cNvSpPr txBox="1"/>
          <p:nvPr/>
        </p:nvSpPr>
        <p:spPr>
          <a:xfrm rot="20537772">
            <a:off x="6057900" y="3459163"/>
            <a:ext cx="12382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3">
                    <a:lumMod val="95000"/>
                  </a:schemeClr>
                </a:solidFill>
                <a:latin typeface="+mn-lt"/>
                <a:cs typeface="+mn-cs"/>
              </a:rPr>
              <a:t>Канал 2</a:t>
            </a:r>
          </a:p>
        </p:txBody>
      </p:sp>
      <p:sp>
        <p:nvSpPr>
          <p:cNvPr id="8" name="TextBox 7"/>
          <p:cNvSpPr txBox="1"/>
          <p:nvPr/>
        </p:nvSpPr>
        <p:spPr>
          <a:xfrm rot="20537772">
            <a:off x="6064250" y="3941763"/>
            <a:ext cx="12382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3">
                    <a:lumMod val="95000"/>
                  </a:schemeClr>
                </a:solidFill>
                <a:latin typeface="+mn-lt"/>
                <a:cs typeface="+mn-cs"/>
              </a:rPr>
              <a:t>Канал 3</a:t>
            </a:r>
          </a:p>
        </p:txBody>
      </p:sp>
      <p:sp>
        <p:nvSpPr>
          <p:cNvPr id="9" name="TextBox 8"/>
          <p:cNvSpPr txBox="1"/>
          <p:nvPr/>
        </p:nvSpPr>
        <p:spPr>
          <a:xfrm rot="20537772">
            <a:off x="6173788" y="4546600"/>
            <a:ext cx="493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3">
                    <a:lumMod val="95000"/>
                  </a:schemeClr>
                </a:solidFill>
                <a:latin typeface="+mn-lt"/>
                <a:cs typeface="+mn-cs"/>
              </a:rPr>
              <a:t>ИЧ</a:t>
            </a:r>
          </a:p>
        </p:txBody>
      </p:sp>
      <p:sp>
        <p:nvSpPr>
          <p:cNvPr id="10" name="TextBox 9"/>
          <p:cNvSpPr txBox="1"/>
          <p:nvPr/>
        </p:nvSpPr>
        <p:spPr>
          <a:xfrm rot="20537772">
            <a:off x="6064250" y="5194300"/>
            <a:ext cx="12382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3">
                    <a:lumMod val="95000"/>
                  </a:schemeClr>
                </a:solidFill>
                <a:latin typeface="+mn-lt"/>
                <a:cs typeface="+mn-cs"/>
              </a:rPr>
              <a:t>УСБТ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0225" y="152400"/>
            <a:ext cx="9891713" cy="104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Блочно-модульная архитектура</a:t>
            </a:r>
          </a:p>
        </p:txBody>
      </p:sp>
      <p:pic>
        <p:nvPicPr>
          <p:cNvPr id="13" name="Рисунок 47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18" b="24956"/>
          <a:stretch>
            <a:fillRect/>
          </a:stretch>
        </p:blipFill>
        <p:spPr bwMode="auto">
          <a:xfrm>
            <a:off x="630238" y="2376488"/>
            <a:ext cx="1150937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8" descr="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2361" r="54405" b="36165"/>
          <a:stretch>
            <a:fillRect/>
          </a:stretch>
        </p:blipFill>
        <p:spPr bwMode="auto">
          <a:xfrm>
            <a:off x="860425" y="4508500"/>
            <a:ext cx="9048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9" descr="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459288"/>
            <a:ext cx="19081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1833563" y="2938463"/>
            <a:ext cx="396875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792288" y="5024438"/>
            <a:ext cx="438150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119563" y="3975100"/>
            <a:ext cx="436562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Рисунок 57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433638"/>
            <a:ext cx="18748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59"/>
          <p:cNvSpPr>
            <a:spLocks noChangeArrowheads="1"/>
          </p:cNvSpPr>
          <p:nvPr/>
        </p:nvSpPr>
        <p:spPr bwMode="auto">
          <a:xfrm>
            <a:off x="261938" y="1255713"/>
            <a:ext cx="2009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/>
              <a:t>Сменные модули Блоков обработки сигналов</a:t>
            </a:r>
          </a:p>
        </p:txBody>
      </p:sp>
      <p:sp>
        <p:nvSpPr>
          <p:cNvPr id="21" name="Прямоугольник 61"/>
          <p:cNvSpPr>
            <a:spLocks noChangeArrowheads="1"/>
          </p:cNvSpPr>
          <p:nvPr/>
        </p:nvSpPr>
        <p:spPr bwMode="auto">
          <a:xfrm>
            <a:off x="2365375" y="1282700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/>
              <a:t>Блоки обработки сигналов</a:t>
            </a:r>
          </a:p>
        </p:txBody>
      </p:sp>
      <p:sp>
        <p:nvSpPr>
          <p:cNvPr id="22" name="Прямоугольник 78"/>
          <p:cNvSpPr>
            <a:spLocks noChangeArrowheads="1"/>
          </p:cNvSpPr>
          <p:nvPr/>
        </p:nvSpPr>
        <p:spPr bwMode="auto">
          <a:xfrm>
            <a:off x="6492875" y="1384300"/>
            <a:ext cx="241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/>
              <a:t>Стойка контейнер </a:t>
            </a:r>
          </a:p>
        </p:txBody>
      </p:sp>
      <p:pic>
        <p:nvPicPr>
          <p:cNvPr id="23" name="Рисунок 80" descr="245645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/>
          <a:stretch>
            <a:fillRect/>
          </a:stretch>
        </p:blipFill>
        <p:spPr bwMode="auto">
          <a:xfrm>
            <a:off x="8272463" y="1747838"/>
            <a:ext cx="40354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81"/>
          <p:cNvSpPr>
            <a:spLocks noChangeArrowheads="1"/>
          </p:cNvSpPr>
          <p:nvPr/>
        </p:nvSpPr>
        <p:spPr bwMode="auto">
          <a:xfrm>
            <a:off x="8909050" y="5456238"/>
            <a:ext cx="2895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/>
              <a:t>Возможны варианты исполнения стойки (открытые, закрытые, наличие отрытых стенок, двери и пр.)</a:t>
            </a:r>
          </a:p>
        </p:txBody>
      </p:sp>
      <p:sp>
        <p:nvSpPr>
          <p:cNvPr id="25" name="TextBox 82"/>
          <p:cNvSpPr txBox="1">
            <a:spLocks noChangeArrowheads="1"/>
          </p:cNvSpPr>
          <p:nvPr/>
        </p:nvSpPr>
        <p:spPr bwMode="auto">
          <a:xfrm rot="-5400000">
            <a:off x="6391275" y="3476626"/>
            <a:ext cx="3106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/>
              <a:t>Зона входных и выходных разъемов для коммутации с линиями связи ПИК и иных технологических датчиков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47900" y="2238375"/>
            <a:ext cx="2030413" cy="368458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Номер слайда 3"/>
          <p:cNvSpPr txBox="1">
            <a:spLocks/>
          </p:cNvSpPr>
          <p:nvPr/>
        </p:nvSpPr>
        <p:spPr bwMode="auto">
          <a:xfrm>
            <a:off x="11057796" y="6480175"/>
            <a:ext cx="8366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7A0F7FBC-40D4-4DEF-8C19-7A224C8C6C93}" type="slidenum">
              <a:rPr lang="ru-RU" smtClean="0">
                <a:solidFill>
                  <a:schemeClr val="hlink"/>
                </a:solidFill>
              </a:rPr>
              <a:pPr/>
              <a:t>8</a:t>
            </a:fld>
            <a:endParaRPr lang="ru-RU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88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163513"/>
            <a:ext cx="20923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012488" y="6448425"/>
            <a:ext cx="836612" cy="377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smtClean="0">
                <a:solidFill>
                  <a:schemeClr val="hlink"/>
                </a:solidFill>
              </a:rPr>
              <a:t>9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3888" y="0"/>
            <a:ext cx="10177462" cy="962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Вариативность детекторов ионизирующих излучений </a:t>
            </a:r>
            <a:br>
              <a:rPr lang="ru-RU" altLang="ru-RU" dirty="0" smtClean="0"/>
            </a:br>
            <a:r>
              <a:rPr lang="ru-RU" altLang="ru-RU" dirty="0" smtClean="0"/>
              <a:t>и технологии радиаторного покрытия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24767"/>
              </p:ext>
            </p:extLst>
          </p:nvPr>
        </p:nvGraphicFramePr>
        <p:xfrm>
          <a:off x="311874" y="1098672"/>
          <a:ext cx="1766307" cy="43362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66307"/>
              </a:tblGrid>
              <a:tr h="454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Возможные функциональные покрытия (радиаторы)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4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, обогащение по </a:t>
                      </a:r>
                      <a:r>
                        <a:rPr lang="ru-RU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235</a:t>
                      </a:r>
                      <a:r>
                        <a:rPr lang="en-US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до 96%</a:t>
                      </a:r>
                      <a:endParaRPr lang="ru-RU" sz="14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78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ThO</a:t>
                      </a:r>
                      <a:r>
                        <a:rPr lang="en-US" sz="1400" baseline="-250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содержание </a:t>
                      </a:r>
                      <a:r>
                        <a:rPr lang="ru-RU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232</a:t>
                      </a:r>
                      <a:r>
                        <a:rPr lang="en-US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100%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pPr algn="l"/>
                      <a:r>
                        <a:rPr lang="en-US" sz="14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B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21">
                <a:tc>
                  <a:txBody>
                    <a:bodyPr/>
                    <a:lstStyle/>
                    <a:p>
                      <a:pPr algn="l"/>
                      <a:r>
                        <a:rPr lang="en-US" sz="140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Li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21">
                <a:tc>
                  <a:txBody>
                    <a:bodyPr/>
                    <a:lstStyle/>
                    <a:p>
                      <a:pPr algn="l"/>
                      <a:r>
                        <a:rPr lang="ru-RU" sz="140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21">
                <a:tc>
                  <a:txBody>
                    <a:bodyPr/>
                    <a:lstStyle/>
                    <a:p>
                      <a:pPr algn="l"/>
                      <a:r>
                        <a:rPr lang="ru-RU" sz="14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Иные радиаторы под конкретную задачу</a:t>
                      </a:r>
                      <a:endParaRPr lang="ru-RU" sz="1400" b="0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58684"/>
              </p:ext>
            </p:extLst>
          </p:nvPr>
        </p:nvGraphicFramePr>
        <p:xfrm>
          <a:off x="2834540" y="1098672"/>
          <a:ext cx="2225831" cy="43161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25831"/>
              </a:tblGrid>
              <a:tr h="9308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Чувствительный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элемент детектора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Ионизационные камеры с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коаксиальной или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плоско-параллельной электродной системой</a:t>
                      </a:r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Вакуумные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ионизационные камеры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Комбинированные ионизационные камеры (камера деления + токовая)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Гамма-камеры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Счётчики нейтронов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17477"/>
              </p:ext>
            </p:extLst>
          </p:nvPr>
        </p:nvGraphicFramePr>
        <p:xfrm>
          <a:off x="5821256" y="1098672"/>
          <a:ext cx="2167796" cy="31287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7796"/>
              </a:tblGrid>
              <a:tr h="934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детектора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Подвеска ионизационной камеры (изделие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ПИК)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Подвеска счётчика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нейтронов 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(изделие ПСН)</a:t>
                      </a:r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Чувствительный элемент с линией связи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100944" y="1308681"/>
            <a:ext cx="704675" cy="61239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082546" y="1308681"/>
            <a:ext cx="704675" cy="61239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9292"/>
              </p:ext>
            </p:extLst>
          </p:nvPr>
        </p:nvGraphicFramePr>
        <p:xfrm>
          <a:off x="8759535" y="1085236"/>
          <a:ext cx="3169227" cy="44821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69227"/>
              </a:tblGrid>
              <a:tr h="9146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Особенности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детекторов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Габаритные размеры диаметром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от 10 мм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Работоспособность ПИК в условиях высоких температур – до 600°С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Работоспособность ПИК в условиях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интенсивных гамма-полей мощностью до 10</a:t>
                      </a:r>
                      <a:r>
                        <a:rPr lang="ru-RU" sz="140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Гр/ч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**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Линия связи выполнена радиочастотными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кабелями типа РК, 2РК, 3РК</a:t>
                      </a:r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ПИК с комбинированной ионизационной камерой работает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диапазоне от 11 до 16 десятичных порядков мощности</a:t>
                      </a:r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3829" y="6167868"/>
            <a:ext cx="574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- в случае отсутствия биологической защиты от «прострельного» излучения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012193" y="1308681"/>
            <a:ext cx="704675" cy="61239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829" y="5521537"/>
            <a:ext cx="7653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Номенклатура ИК собственной разработки – более 40 типов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Номенклатура ПИК собственной разработки – более 60 типов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60249" y="6152478"/>
            <a:ext cx="5262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**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- при работе совместно с аппаратурой на базе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платформы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ПАРУС 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107038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504FD3D2-F4B3-454C-A781-1F32DBC659C0}" vid="{86F40D52-97A3-4F42-862B-BBCD59A86F5A}"/>
    </a:ext>
  </a:extLst>
</a:theme>
</file>

<file path=ppt/theme/theme3.xml><?xml version="1.0" encoding="utf-8"?>
<a:theme xmlns:a="http://schemas.openxmlformats.org/drawingml/2006/main" name="1_Тема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504FD3D2-F4B3-454C-A781-1F32DBC659C0}" vid="{86F40D52-97A3-4F42-862B-BBCD59A86F5A}"/>
    </a:ext>
  </a:extLst>
</a:theme>
</file>

<file path=ppt/theme/theme4.xml><?xml version="1.0" encoding="utf-8"?>
<a:theme xmlns:a="http://schemas.openxmlformats.org/drawingml/2006/main" name="2_Тема1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504FD3D2-F4B3-454C-A781-1F32DBC659C0}" vid="{86F40D52-97A3-4F42-862B-BBCD59A86F5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1056</Words>
  <Application>Microsoft Office PowerPoint</Application>
  <PresentationFormat>Широкоэкранный</PresentationFormat>
  <Paragraphs>241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Тема Office</vt:lpstr>
      <vt:lpstr>Тема1</vt:lpstr>
      <vt:lpstr>1_Тема1</vt:lpstr>
      <vt:lpstr>2_Тема1</vt:lpstr>
      <vt:lpstr>Перспективная аппаратура контроля нейтронно-физических параметров как отраслевое предложение для ядерных установок всех типов</vt:lpstr>
      <vt:lpstr>Функционал и основные требования к АКНФП</vt:lpstr>
      <vt:lpstr>Презентация PowerPoint</vt:lpstr>
      <vt:lpstr>Презентация PowerPoint</vt:lpstr>
      <vt:lpstr>Аппаратура контроля СКУ-Атом, СНИИП-СИСТЕМАТОМ, НИЦ «КИ» Канал контроля НП – несколько детекторов для перекрытия требуемого диапазона</vt:lpstr>
      <vt:lpstr>Аппаратура контроля Красная Звезда, МИФИ Канал контроля НП – один детектор для диапазона до 10-ти порядков</vt:lpstr>
      <vt:lpstr>Концепция создания АКНФП в АО «Красная Звезда» (НПЦ «ЭЛЕГИЯ»)</vt:lpstr>
      <vt:lpstr>Блочно-модульная архитектура</vt:lpstr>
      <vt:lpstr>Вариативность детекторов ионизирующих излучений  и технологии радиаторного покрытия</vt:lpstr>
      <vt:lpstr>Модернизированная платформа ПАРУС – цифровая обработка сигналов Повышение доли отечественных комплектующих</vt:lpstr>
      <vt:lpstr>Особенности разработки и функциональные отличия, как преимущества</vt:lpstr>
      <vt:lpstr>Особенности разработки и функциональные отличия, как преимущества</vt:lpstr>
      <vt:lpstr>Пример структуры АКНФП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Перспективная аппаратура контроля нейтронно-физических параметров как отраслевое предложение для ядерных установок всех типов</dc:title>
  <dc:creator>Глазюк Яков Вадимович</dc:creator>
  <cp:lastModifiedBy>Глазюк Яков Вадимович</cp:lastModifiedBy>
  <cp:revision>3</cp:revision>
  <dcterms:created xsi:type="dcterms:W3CDTF">2022-10-24T11:19:46Z</dcterms:created>
  <dcterms:modified xsi:type="dcterms:W3CDTF">2022-10-24T11:24:13Z</dcterms:modified>
</cp:coreProperties>
</file>