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notesMasterIdLst>
    <p:notesMasterId r:id="rId20"/>
  </p:notesMasterIdLst>
  <p:sldIdLst>
    <p:sldId id="299" r:id="rId2"/>
    <p:sldId id="300" r:id="rId3"/>
    <p:sldId id="301" r:id="rId4"/>
    <p:sldId id="318" r:id="rId5"/>
    <p:sldId id="302" r:id="rId6"/>
    <p:sldId id="315" r:id="rId7"/>
    <p:sldId id="303" r:id="rId8"/>
    <p:sldId id="316" r:id="rId9"/>
    <p:sldId id="304" r:id="rId10"/>
    <p:sldId id="317" r:id="rId11"/>
    <p:sldId id="305" r:id="rId12"/>
    <p:sldId id="306" r:id="rId13"/>
    <p:sldId id="309" r:id="rId14"/>
    <p:sldId id="308" r:id="rId15"/>
    <p:sldId id="310" r:id="rId16"/>
    <p:sldId id="311" r:id="rId17"/>
    <p:sldId id="312" r:id="rId18"/>
    <p:sldId id="264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Montserrat" panose="00000500000000000000" pitchFamily="2" charset="-52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твей Мишин" initials="ММ" lastIdx="1" clrIdx="0">
    <p:extLst>
      <p:ext uri="{19B8F6BF-5375-455C-9EA6-DF929625EA0E}">
        <p15:presenceInfo xmlns:p15="http://schemas.microsoft.com/office/powerpoint/2012/main" userId="fd89286d86d13e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AF"/>
    <a:srgbClr val="E46C2A"/>
    <a:srgbClr val="FF7300"/>
    <a:srgbClr val="0055BB"/>
    <a:srgbClr val="8F9092"/>
    <a:srgbClr val="DDDEDE"/>
    <a:srgbClr val="222A3F"/>
    <a:srgbClr val="00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88" autoAdjust="0"/>
    <p:restoredTop sz="94697"/>
  </p:normalViewPr>
  <p:slideViewPr>
    <p:cSldViewPr snapToGrid="0" showGuides="1">
      <p:cViewPr varScale="1">
        <p:scale>
          <a:sx n="81" d="100"/>
          <a:sy n="81" d="100"/>
        </p:scale>
        <p:origin x="322" y="5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1F801-0C2E-46E7-B78B-8008B04F70F5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2225-AD7E-4EBA-A0F8-22DC57F70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0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25956" y="-144001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70989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79" r:id="rId4"/>
    <p:sldLayoutId id="2147483680" r:id="rId5"/>
    <p:sldLayoutId id="2147483682" r:id="rId6"/>
    <p:sldLayoutId id="2147483681" r:id="rId7"/>
    <p:sldLayoutId id="214748368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0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О «СНИИП» презентовало интеллектуальную систему мониторинга для  газораспределительных станций нового поколения — Петербургский  международный газовый форум">
            <a:extLst>
              <a:ext uri="{FF2B5EF4-FFF2-40B4-BE49-F238E27FC236}">
                <a16:creationId xmlns:a16="http://schemas.microsoft.com/office/drawing/2014/main" id="{3385DF19-AC94-45E4-B53F-6128D7341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266" y="347621"/>
            <a:ext cx="2680129" cy="193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28637" y="2186938"/>
            <a:ext cx="11445194" cy="1661993"/>
          </a:xfrm>
        </p:spPr>
        <p:txBody>
          <a:bodyPr/>
          <a:lstStyle/>
          <a:p>
            <a:pPr algn="ctr"/>
            <a:r>
              <a:rPr lang="ru-RU" sz="3200" dirty="0"/>
              <a:t>Реализация итерационных алгоритмов восстановления спектров в амплитудном методе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55B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М.Ю. Мишин, Р.Ф. Ибрагимов</a:t>
            </a: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0055B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55BB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Национальный исследовательский ядерный университет МИФИ – Москва, Россия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C8C9BE-DDDE-45EE-8F6B-41A719095193}"/>
              </a:ext>
            </a:extLst>
          </p:cNvPr>
          <p:cNvSpPr txBox="1"/>
          <p:nvPr/>
        </p:nvSpPr>
        <p:spPr>
          <a:xfrm>
            <a:off x="528637" y="5728564"/>
            <a:ext cx="11445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" panose="020B0604020202020204" charset="-52"/>
                <a:cs typeface="Arial" panose="020B0604020202020204" pitchFamily="34" charset="0"/>
              </a:rPr>
              <a:t>Докладчик: студент каф. 24 НИЯУ МИФИ						Мишин М.Ю.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16E15E-0082-43F5-AF65-8BA9704F7DC9}"/>
              </a:ext>
            </a:extLst>
          </p:cNvPr>
          <p:cNvSpPr txBox="1"/>
          <p:nvPr/>
        </p:nvSpPr>
        <p:spPr>
          <a:xfrm>
            <a:off x="457199" y="6253979"/>
            <a:ext cx="1639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Montserrat" panose="020B0604020202020204" charset="-52"/>
                <a:cs typeface="Times New Roman" panose="02020603050405020304" pitchFamily="18" charset="0"/>
              </a:rPr>
              <a:t>Москва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7834DB-E874-4FAE-95A0-B36C51C54CD4}"/>
              </a:ext>
            </a:extLst>
          </p:cNvPr>
          <p:cNvSpPr txBox="1"/>
          <p:nvPr/>
        </p:nvSpPr>
        <p:spPr>
          <a:xfrm>
            <a:off x="2975145" y="716132"/>
            <a:ext cx="65737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55BB"/>
                </a:solidFill>
                <a:effectLst/>
                <a:latin typeface="Montserrat" panose="020B0604020202020204" charset="-52"/>
              </a:rPr>
              <a:t>Научно-техническая конференция</a:t>
            </a:r>
          </a:p>
          <a:p>
            <a:pPr algn="ctr"/>
            <a:r>
              <a:rPr lang="ru-RU" b="1" i="0" dirty="0">
                <a:solidFill>
                  <a:srgbClr val="0055BB"/>
                </a:solidFill>
                <a:effectLst/>
                <a:latin typeface="Montserrat" panose="020B0604020202020204" charset="-52"/>
              </a:rPr>
              <a:t>«Ядерное приборостроение: история, современность, перспективы»</a:t>
            </a:r>
          </a:p>
        </p:txBody>
      </p:sp>
    </p:spTree>
    <p:extLst>
      <p:ext uri="{BB962C8B-B14F-4D97-AF65-F5344CB8AC3E}">
        <p14:creationId xmlns:p14="http://schemas.microsoft.com/office/powerpoint/2010/main" val="2535686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5" y="457529"/>
            <a:ext cx="7230446" cy="461665"/>
          </a:xfrm>
        </p:spPr>
        <p:txBody>
          <a:bodyPr/>
          <a:lstStyle/>
          <a:p>
            <a:r>
              <a:rPr lang="en-US" sz="2400" dirty="0">
                <a:latin typeface="Montserrat" panose="020B0604020202020204" charset="-52"/>
                <a:cs typeface="Times New Roman" panose="02020603050405020304" pitchFamily="18" charset="0"/>
              </a:rPr>
              <a:t>SLSM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C15E78-4883-D2EE-A6EA-8B3DE6AD23C2}"/>
                  </a:ext>
                </a:extLst>
              </p:cNvPr>
              <p:cNvSpPr txBox="1"/>
              <p:nvPr/>
            </p:nvSpPr>
            <p:spPr>
              <a:xfrm>
                <a:off x="6354020" y="1388108"/>
                <a:ext cx="5210450" cy="437562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800" dirty="0">
                    <a:effectLst/>
                    <a:ea typeface="Calibri" panose="020F0502020204030204" pitchFamily="34" charset="0"/>
                  </a:rPr>
                  <a:t>Отличием 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SLSM 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от стандартного МНК является использование сингулярного разложения матрицы отклика (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SVD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) для решения системы уравнений с последующим введением весового коэффициента при составлении задачи оптимизации для каждой энергетической группы нейтронов</a:t>
                </a:r>
                <a:r>
                  <a:rPr lang="en-US" sz="1800" dirty="0">
                    <a:effectLst/>
                    <a:ea typeface="Calibri" panose="020F0502020204030204" pitchFamily="34" charset="0"/>
                  </a:rPr>
                  <a:t>.</a:t>
                </a:r>
                <a:endParaRPr lang="ru-RU" sz="1800" dirty="0">
                  <a:effectLst/>
                  <a:ea typeface="Calibri" panose="020F050202020403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ea typeface="Calibri" panose="020F0502020204030204" pitchFamily="34" charset="0"/>
                  </a:rPr>
                  <a:t> - множество всех энергетических групп</a:t>
                </a:r>
                <a:endParaRPr lang="en-US" sz="1800" dirty="0">
                  <a:effectLst/>
                  <a:ea typeface="Calibri" panose="020F050202020403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- </a:t>
                </a:r>
                <a:r>
                  <a:rPr lang="ru-RU" dirty="0">
                    <a:ea typeface="Calibri" panose="020F0502020204030204" pitchFamily="34" charset="0"/>
                  </a:rPr>
                  <a:t>активное множество</a:t>
                </a:r>
                <a:endParaRPr lang="en-US" dirty="0">
                  <a:ea typeface="Calibri" panose="020F050202020403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ea typeface="Calibri" panose="020F0502020204030204" pitchFamily="34" charset="0"/>
                  </a:rPr>
                  <a:t> - </a:t>
                </a:r>
                <a:r>
                  <a:rPr lang="ru-RU" sz="1800" dirty="0">
                    <a:effectLst/>
                    <a:ea typeface="Calibri" panose="020F0502020204030204" pitchFamily="34" charset="0"/>
                  </a:rPr>
                  <a:t>неактивное множество</a:t>
                </a:r>
              </a:p>
              <a:p>
                <a:pPr algn="just"/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ru-RU" dirty="0">
                    <a:ea typeface="Calibri" panose="020F0502020204030204" pitchFamily="34" charset="0"/>
                  </a:rPr>
                  <a:t> - приращение решения на </a:t>
                </a:r>
                <a:r>
                  <a:rPr lang="en-US" dirty="0">
                    <a:ea typeface="Calibri" panose="020F0502020204030204" pitchFamily="34" charset="0"/>
                  </a:rPr>
                  <a:t>k-</a:t>
                </a:r>
                <a:r>
                  <a:rPr lang="ru-RU" dirty="0">
                    <a:ea typeface="Calibri" panose="020F0502020204030204" pitchFamily="34" charset="0"/>
                  </a:rPr>
                  <a:t>ой итерации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ru-RU" dirty="0">
                    <a:ea typeface="Calibri" panose="020F0502020204030204" pitchFamily="34" charset="0"/>
                  </a:rPr>
                  <a:t> – числовой множитель, критерий отбора элементов вектора-решения из активного множества в неактивное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ru-RU" dirty="0">
                    <a:ea typeface="Calibri" panose="020F0502020204030204" pitchFamily="34" charset="0"/>
                  </a:rPr>
                  <a:t> - критерий отбора элементов вектора-решения из активного множества в неактивное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2C15E78-4883-D2EE-A6EA-8B3DE6AD2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020" y="1388108"/>
                <a:ext cx="5210450" cy="4375621"/>
              </a:xfrm>
              <a:prstGeom prst="rect">
                <a:avLst/>
              </a:prstGeom>
              <a:blipFill>
                <a:blip r:embed="rId2"/>
                <a:stretch>
                  <a:fillRect l="-817" t="-695" r="-817" b="-12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B76A7C-9238-99A8-C941-4C61E7397153}"/>
                  </a:ext>
                </a:extLst>
              </p:cNvPr>
              <p:cNvSpPr txBox="1"/>
              <p:nvPr/>
            </p:nvSpPr>
            <p:spPr>
              <a:xfrm>
                <a:off x="950259" y="1388108"/>
                <a:ext cx="4572000" cy="1038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/>
                          </m:limLow>
                        </m:fName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ru-RU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B76A7C-9238-99A8-C941-4C61E7397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59" y="1388108"/>
                <a:ext cx="4572000" cy="10387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5D4D38-B79F-AE6A-9B1C-86D50EFA5444}"/>
                  </a:ext>
                </a:extLst>
              </p:cNvPr>
              <p:cNvSpPr txBox="1"/>
              <p:nvPr/>
            </p:nvSpPr>
            <p:spPr>
              <a:xfrm>
                <a:off x="950259" y="2433237"/>
                <a:ext cx="47115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при условии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  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𝑓𝑜𝑟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 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≡ </m:t>
                    </m:r>
                    <m:d>
                      <m:dPr>
                        <m:begChr m:val="{"/>
                        <m:endChr m:val="}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 2, …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5D4D38-B79F-AE6A-9B1C-86D50EFA5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59" y="2433237"/>
                <a:ext cx="4711522" cy="369332"/>
              </a:xfrm>
              <a:prstGeom prst="rect">
                <a:avLst/>
              </a:prstGeom>
              <a:blipFill>
                <a:blip r:embed="rId5"/>
                <a:stretch>
                  <a:fillRect l="-1164"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2DF808-5DAB-2E98-F67A-F9F3C16DFC67}"/>
                  </a:ext>
                </a:extLst>
              </p:cNvPr>
              <p:cNvSpPr txBox="1"/>
              <p:nvPr/>
            </p:nvSpPr>
            <p:spPr>
              <a:xfrm>
                <a:off x="258020" y="2872333"/>
                <a:ext cx="6096000" cy="928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∈ </m:t>
                          </m:r>
                          <m:f>
                            <m:fPr>
                              <m:type m:val="lin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  <m:r>
                        <a:rPr lang="ru-RU" i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−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∈ 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  <m:sup/>
                        <m:e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  <m:r>
                        <a:rPr lang="ru-RU" i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2DF808-5DAB-2E98-F67A-F9F3C16DF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20" y="2872333"/>
                <a:ext cx="6096000" cy="9283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E20232-089C-D760-BFB4-7CE007156C08}"/>
                  </a:ext>
                </a:extLst>
              </p:cNvPr>
              <p:cNvSpPr txBox="1"/>
              <p:nvPr/>
            </p:nvSpPr>
            <p:spPr>
              <a:xfrm>
                <a:off x="1990984" y="3870493"/>
                <a:ext cx="2490549" cy="486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bSup>
                      <m:r>
                        <a:rPr lang="ru-RU" i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r>
                        <a:rPr lang="ru-RU" i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𝛼</m:t>
                      </m:r>
                      <m:sSubSup>
                        <m:sSub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AE20232-089C-D760-BFB4-7CE007156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984" y="3870493"/>
                <a:ext cx="2490549" cy="486065"/>
              </a:xfrm>
              <a:prstGeom prst="rect">
                <a:avLst/>
              </a:prstGeom>
              <a:blipFill>
                <a:blip r:embed="rId7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AA0B31-968C-2EA9-DD04-1C2CDF2D5FAF}"/>
                  </a:ext>
                </a:extLst>
              </p:cNvPr>
              <p:cNvSpPr txBox="1"/>
              <p:nvPr/>
            </p:nvSpPr>
            <p:spPr>
              <a:xfrm>
                <a:off x="1447800" y="4350175"/>
                <a:ext cx="3576916" cy="1126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ru-RU" i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/>
                          </m:limLow>
                        </m:fName>
                        <m:e>
                          <m:d>
                            <m:dPr>
                              <m:sepChr m:val=",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eqArr>
                                        <m:eqArrPr>
                                          <m:ctrlPr>
                                            <a:rPr lang="ru-RU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&amp;</m:t>
                                          </m:r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∈ </m:t>
                                          </m:r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ru-RU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ru-RU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  <m:t>𝐴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  <m:e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&amp;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&lt;0</m:t>
                                          </m:r>
                                        </m:e>
                                      </m:eqArr>
                                    </m:lim>
                                  </m:limLow>
                                </m:fName>
                                <m:e>
                                  <m:f>
                                    <m:f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ru-RU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ru-RU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AA0B31-968C-2EA9-DD04-1C2CDF2D5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350175"/>
                <a:ext cx="3576916" cy="11269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A0976C-AF82-FC7B-802A-8158DE69E336}"/>
                  </a:ext>
                </a:extLst>
              </p:cNvPr>
              <p:cNvSpPr txBox="1"/>
              <p:nvPr/>
            </p:nvSpPr>
            <p:spPr>
              <a:xfrm>
                <a:off x="188258" y="5477150"/>
                <a:ext cx="6096000" cy="9840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𝑖𝑞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rad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∈ 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rad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ru-RU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</m:nary>
                      <m:r>
                        <a:rPr lang="ru-RU" i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A0976C-AF82-FC7B-802A-8158DE69E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58" y="5477150"/>
                <a:ext cx="6096000" cy="9840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1CE4533-9B49-5034-C895-5224AE44FEB6}"/>
              </a:ext>
            </a:extLst>
          </p:cNvPr>
          <p:cNvSpPr txBox="1"/>
          <p:nvPr/>
        </p:nvSpPr>
        <p:spPr>
          <a:xfrm>
            <a:off x="258020" y="1380850"/>
            <a:ext cx="5925964" cy="5080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9804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5" y="487347"/>
            <a:ext cx="7230446" cy="461665"/>
          </a:xfrm>
        </p:spPr>
        <p:txBody>
          <a:bodyPr/>
          <a:lstStyle/>
          <a:p>
            <a:r>
              <a:rPr lang="ru-RU" sz="2400" dirty="0">
                <a:latin typeface="Montserrat" panose="020B0604020202020204" charset="-52"/>
                <a:cs typeface="Times New Roman" panose="02020603050405020304" pitchFamily="18" charset="0"/>
              </a:rPr>
              <a:t>Описание тестовых данных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0950E-BD16-353F-5DA9-B85A65D4F912}"/>
              </a:ext>
            </a:extLst>
          </p:cNvPr>
          <p:cNvSpPr txBox="1"/>
          <p:nvPr/>
        </p:nvSpPr>
        <p:spPr>
          <a:xfrm>
            <a:off x="457699" y="1155475"/>
            <a:ext cx="11106772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Montserrat" panose="00000500000000000000" pitchFamily="2" charset="-52"/>
              </a:rPr>
              <a:t>Матрица откликов, а также тестовый отклик, который подвергался процедуре восстановления, получены полностью расчётным путем в программном пакете Geant4. </a:t>
            </a:r>
          </a:p>
          <a:p>
            <a:pPr algn="just"/>
            <a:endParaRPr lang="ru-RU" sz="1600" dirty="0">
              <a:latin typeface="Montserrat" panose="00000500000000000000" pitchFamily="2" charset="-52"/>
            </a:endParaRPr>
          </a:p>
          <a:p>
            <a:pPr algn="just"/>
            <a:r>
              <a:rPr lang="ru-RU" sz="1600" dirty="0">
                <a:latin typeface="Montserrat" panose="00000500000000000000" pitchFamily="2" charset="-52"/>
              </a:rPr>
              <a:t>Отклик имеет 5000 каналов с шагом 4 кэВ в диапазоне 0,001 – 20,000 МэВ. </a:t>
            </a:r>
          </a:p>
          <a:p>
            <a:pPr algn="just"/>
            <a:endParaRPr lang="ru-RU" sz="1600" dirty="0">
              <a:latin typeface="Montserrat" panose="00000500000000000000" pitchFamily="2" charset="-52"/>
            </a:endParaRPr>
          </a:p>
          <a:p>
            <a:pPr algn="just"/>
            <a:r>
              <a:rPr lang="ru-RU" sz="1600" dirty="0">
                <a:latin typeface="Montserrat" panose="00000500000000000000" pitchFamily="2" charset="-52"/>
              </a:rPr>
              <a:t>Отклики в матрице получены на моноэнергетические потоки нейтронов, энергия нейтронов лежала в диапазоне 0,1 – 15,0 МэВ с шагом 0,1 МэВ для каждого следующего отклика. Соответственно размер матрицы откликов – 5000×150 значений.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1D285E-D8BB-382B-03A8-2A64BD6B5529}"/>
              </a:ext>
            </a:extLst>
          </p:cNvPr>
          <p:cNvSpPr txBox="1"/>
          <p:nvPr/>
        </p:nvSpPr>
        <p:spPr>
          <a:xfrm>
            <a:off x="457699" y="3763515"/>
            <a:ext cx="5743963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Montserrat" panose="00000500000000000000" pitchFamily="2" charset="-52"/>
              </a:rPr>
              <a:t>В качестве тестовых спектров рассмотрены: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спектры D-T генератора нейтронов (классический с энергией 14.1 МэВ, а также гипотетический в форме ступеньки в области энергий 14.5 МэВ);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спектр нейтронов деления (</a:t>
            </a:r>
            <a:r>
              <a:rPr lang="ru-RU" sz="1600" baseline="30000" dirty="0">
                <a:latin typeface="Montserrat" panose="00000500000000000000" pitchFamily="2" charset="-52"/>
              </a:rPr>
              <a:t>252</a:t>
            </a:r>
            <a:r>
              <a:rPr lang="ru-RU" sz="1600" dirty="0">
                <a:latin typeface="Montserrat" panose="00000500000000000000" pitchFamily="2" charset="-52"/>
              </a:rPr>
              <a:t>Cf);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Montserrat" panose="00000500000000000000" pitchFamily="2" charset="-52"/>
              </a:rPr>
              <a:t>спектры источников на основе реакции (𝛼, 𝑛): PuBe и AmBe.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5A53DD-AA37-4466-91FB-567E29B10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492" y="3500664"/>
            <a:ext cx="5362809" cy="25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09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EB7FE9B-A1C5-4AE4-8AF8-2A20FBA71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72" y="1423260"/>
            <a:ext cx="5278228" cy="4176866"/>
          </a:xfrm>
          <a:prstGeom prst="rect">
            <a:avLst/>
          </a:prstGeom>
          <a:ln>
            <a:solidFill>
              <a:srgbClr val="0061AF"/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5" y="487347"/>
            <a:ext cx="7230446" cy="461665"/>
          </a:xfrm>
        </p:spPr>
        <p:txBody>
          <a:bodyPr/>
          <a:lstStyle/>
          <a:p>
            <a:r>
              <a:rPr lang="ru-RU" sz="2400" dirty="0">
                <a:latin typeface="Montserrat" panose="020B0604020202020204" charset="-52"/>
                <a:cs typeface="Times New Roman" panose="02020603050405020304" pitchFamily="18" charset="0"/>
              </a:rPr>
              <a:t>Результаты восстановления спектров</a:t>
            </a:r>
            <a:endParaRPr lang="ru-RU" sz="2400" dirty="0"/>
          </a:p>
        </p:txBody>
      </p:sp>
      <p:sp>
        <p:nvSpPr>
          <p:cNvPr id="3" name="Текст 6">
            <a:extLst>
              <a:ext uri="{FF2B5EF4-FFF2-40B4-BE49-F238E27FC236}">
                <a16:creationId xmlns:a16="http://schemas.microsoft.com/office/drawing/2014/main" id="{BA6EE57F-8685-2342-ADB7-7374D13978EE}"/>
              </a:ext>
            </a:extLst>
          </p:cNvPr>
          <p:cNvSpPr txBox="1">
            <a:spLocks/>
          </p:cNvSpPr>
          <p:nvPr/>
        </p:nvSpPr>
        <p:spPr>
          <a:xfrm>
            <a:off x="4624754" y="5881499"/>
            <a:ext cx="7200900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ea typeface="Calibri" panose="020F0502020204030204" pitchFamily="34" charset="0"/>
              </a:rPr>
              <a:t>Результаты восстановления тестового спектра нейтронов на примере изотопных источников (</a:t>
            </a:r>
            <a:r>
              <a:rPr lang="ru-RU" sz="1800" baseline="30000" dirty="0">
                <a:ea typeface="Calibri" panose="020F0502020204030204" pitchFamily="34" charset="0"/>
              </a:rPr>
              <a:t>252</a:t>
            </a:r>
            <a:r>
              <a:rPr lang="en-US" sz="1800" dirty="0">
                <a:ea typeface="Calibri" panose="020F0502020204030204" pitchFamily="34" charset="0"/>
              </a:rPr>
              <a:t>Cf, AmBe)</a:t>
            </a:r>
            <a:endParaRPr lang="ru-RU" sz="1600" dirty="0"/>
          </a:p>
        </p:txBody>
      </p:sp>
      <p:sp>
        <p:nvSpPr>
          <p:cNvPr id="6" name="Текст 6">
            <a:extLst>
              <a:ext uri="{FF2B5EF4-FFF2-40B4-BE49-F238E27FC236}">
                <a16:creationId xmlns:a16="http://schemas.microsoft.com/office/drawing/2014/main" id="{88907D84-77A2-75CB-3766-477EF56393F4}"/>
              </a:ext>
            </a:extLst>
          </p:cNvPr>
          <p:cNvSpPr txBox="1">
            <a:spLocks/>
          </p:cNvSpPr>
          <p:nvPr/>
        </p:nvSpPr>
        <p:spPr>
          <a:xfrm>
            <a:off x="366346" y="5635278"/>
            <a:ext cx="4308230" cy="8925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Число итераций: 100</a:t>
            </a:r>
          </a:p>
          <a:p>
            <a:r>
              <a:rPr lang="ru-RU" dirty="0"/>
              <a:t>Время работы: </a:t>
            </a:r>
            <a:endParaRPr lang="en-US" dirty="0"/>
          </a:p>
          <a:p>
            <a:r>
              <a:rPr lang="en-US" dirty="0"/>
              <a:t>PRIP = </a:t>
            </a:r>
            <a:r>
              <a:rPr lang="ru-RU" dirty="0"/>
              <a:t>0.62 с</a:t>
            </a:r>
            <a:r>
              <a:rPr lang="en-US" dirty="0"/>
              <a:t>, SLS = </a:t>
            </a:r>
            <a:r>
              <a:rPr lang="ru-RU" dirty="0"/>
              <a:t>0.</a:t>
            </a:r>
            <a:r>
              <a:rPr lang="en-US" dirty="0"/>
              <a:t>1</a:t>
            </a:r>
            <a:r>
              <a:rPr lang="ru-RU" dirty="0"/>
              <a:t>2 с</a:t>
            </a:r>
            <a:r>
              <a:rPr lang="en-US" dirty="0"/>
              <a:t>, GRAVEL = 44</a:t>
            </a:r>
            <a:r>
              <a:rPr lang="ru-RU" dirty="0"/>
              <a:t> с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D36403-64D5-48A0-9834-9883FA587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548" y="1547482"/>
            <a:ext cx="5228463" cy="4255477"/>
          </a:xfrm>
          <a:prstGeom prst="rect">
            <a:avLst/>
          </a:prstGeom>
          <a:ln>
            <a:solidFill>
              <a:srgbClr val="0061AF"/>
            </a:solidFill>
          </a:ln>
        </p:spPr>
      </p:pic>
    </p:spTree>
    <p:extLst>
      <p:ext uri="{BB962C8B-B14F-4D97-AF65-F5344CB8AC3E}">
        <p14:creationId xmlns:p14="http://schemas.microsoft.com/office/powerpoint/2010/main" val="2155685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5" y="487347"/>
            <a:ext cx="7230446" cy="461665"/>
          </a:xfrm>
        </p:spPr>
        <p:txBody>
          <a:bodyPr/>
          <a:lstStyle/>
          <a:p>
            <a:r>
              <a:rPr lang="ru-RU" sz="2400" dirty="0">
                <a:latin typeface="Montserrat" panose="020B0604020202020204" charset="-52"/>
                <a:cs typeface="Times New Roman" panose="02020603050405020304" pitchFamily="18" charset="0"/>
              </a:rPr>
              <a:t>Результаты восстановления спектров</a:t>
            </a:r>
            <a:endParaRPr lang="ru-RU" sz="2400" dirty="0"/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49A6887F-C221-FA33-6136-1C8028EFB761}"/>
              </a:ext>
            </a:extLst>
          </p:cNvPr>
          <p:cNvSpPr txBox="1">
            <a:spLocks/>
          </p:cNvSpPr>
          <p:nvPr/>
        </p:nvSpPr>
        <p:spPr>
          <a:xfrm>
            <a:off x="4674576" y="6039592"/>
            <a:ext cx="6321995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ea typeface="Calibri" panose="020F0502020204030204" pitchFamily="34" charset="0"/>
              </a:rPr>
              <a:t>Результаты восстановления тестовых спектров нейтронов на примере D-T генератора нейтронов</a:t>
            </a:r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8BB2D4-DF5B-4B03-A084-B9C19966F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99" y="1209441"/>
            <a:ext cx="5638301" cy="43210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Текст 6">
            <a:extLst>
              <a:ext uri="{FF2B5EF4-FFF2-40B4-BE49-F238E27FC236}">
                <a16:creationId xmlns:a16="http://schemas.microsoft.com/office/drawing/2014/main" id="{AFAE6454-8C63-46BD-876C-86B239A91580}"/>
              </a:ext>
            </a:extLst>
          </p:cNvPr>
          <p:cNvSpPr txBox="1">
            <a:spLocks/>
          </p:cNvSpPr>
          <p:nvPr/>
        </p:nvSpPr>
        <p:spPr>
          <a:xfrm>
            <a:off x="366346" y="5635278"/>
            <a:ext cx="4308230" cy="8925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Число итераций: 100</a:t>
            </a:r>
          </a:p>
          <a:p>
            <a:r>
              <a:rPr lang="ru-RU" dirty="0"/>
              <a:t>Время работы: </a:t>
            </a:r>
            <a:endParaRPr lang="en-US" dirty="0"/>
          </a:p>
          <a:p>
            <a:r>
              <a:rPr lang="en-US" dirty="0"/>
              <a:t>PRIP = </a:t>
            </a:r>
            <a:r>
              <a:rPr lang="ru-RU" dirty="0"/>
              <a:t>0.51 с</a:t>
            </a:r>
            <a:r>
              <a:rPr lang="en-US" dirty="0"/>
              <a:t>, SLS = </a:t>
            </a:r>
            <a:r>
              <a:rPr lang="ru-RU" dirty="0"/>
              <a:t>0.</a:t>
            </a:r>
            <a:r>
              <a:rPr lang="en-US" dirty="0"/>
              <a:t>1</a:t>
            </a:r>
            <a:r>
              <a:rPr lang="ru-RU" dirty="0"/>
              <a:t> с</a:t>
            </a:r>
            <a:r>
              <a:rPr lang="en-US" dirty="0"/>
              <a:t>, GRAVEL = 44</a:t>
            </a:r>
            <a:r>
              <a:rPr lang="ru-RU" dirty="0"/>
              <a:t> 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A63D02-D81F-4C37-833A-7A39A66C6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245" y="1453996"/>
            <a:ext cx="5943449" cy="44808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56835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53811DB-F370-4732-86CC-BF926846A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84" y="1374829"/>
            <a:ext cx="9020409" cy="43527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5" y="487347"/>
            <a:ext cx="7230446" cy="461665"/>
          </a:xfrm>
        </p:spPr>
        <p:txBody>
          <a:bodyPr/>
          <a:lstStyle/>
          <a:p>
            <a:r>
              <a:rPr lang="ru-RU" sz="2400" dirty="0">
                <a:latin typeface="Montserrat" panose="020B0604020202020204" charset="-52"/>
                <a:cs typeface="Times New Roman" panose="02020603050405020304" pitchFamily="18" charset="0"/>
              </a:rPr>
              <a:t>Результаты восстановления откликов</a:t>
            </a:r>
            <a:endParaRPr lang="ru-RU" sz="2400" dirty="0"/>
          </a:p>
        </p:txBody>
      </p:sp>
      <p:sp>
        <p:nvSpPr>
          <p:cNvPr id="3" name="Текст 6">
            <a:extLst>
              <a:ext uri="{FF2B5EF4-FFF2-40B4-BE49-F238E27FC236}">
                <a16:creationId xmlns:a16="http://schemas.microsoft.com/office/drawing/2014/main" id="{75819BD2-075F-0463-920C-A949E3E631A5}"/>
              </a:ext>
            </a:extLst>
          </p:cNvPr>
          <p:cNvSpPr txBox="1">
            <a:spLocks/>
          </p:cNvSpPr>
          <p:nvPr/>
        </p:nvSpPr>
        <p:spPr>
          <a:xfrm>
            <a:off x="1698484" y="6047487"/>
            <a:ext cx="632199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ea typeface="Calibri" panose="020F0502020204030204" pitchFamily="34" charset="0"/>
              </a:rPr>
              <a:t>Результаты восстановления отклика на примере </a:t>
            </a:r>
            <a:r>
              <a:rPr lang="en-US" sz="1800" dirty="0">
                <a:ea typeface="Calibri" panose="020F0502020204030204" pitchFamily="34" charset="0"/>
              </a:rPr>
              <a:t>D-T </a:t>
            </a:r>
            <a:r>
              <a:rPr lang="ru-RU" sz="1800" dirty="0">
                <a:ea typeface="Calibri" panose="020F0502020204030204" pitchFamily="34" charset="0"/>
              </a:rPr>
              <a:t>генератора нейтронов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C05E14-6624-7BED-3F47-EE34628BC9E1}"/>
                  </a:ext>
                </a:extLst>
              </p:cNvPr>
              <p:cNvSpPr txBox="1"/>
              <p:nvPr/>
            </p:nvSpPr>
            <p:spPr>
              <a:xfrm>
                <a:off x="8604062" y="2160795"/>
                <a:ext cx="14787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𝑹</m:t>
                      </m:r>
                      <m:r>
                        <a:rPr lang="ru-RU" sz="20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ru-RU" sz="20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𝑵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C05E14-6624-7BED-3F47-EE34628BC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062" y="2160795"/>
                <a:ext cx="1478756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373315-0C45-BCA3-A579-F50CC9C5DBEC}"/>
                  </a:ext>
                </a:extLst>
              </p:cNvPr>
              <p:cNvSpPr txBox="1"/>
              <p:nvPr/>
            </p:nvSpPr>
            <p:spPr>
              <a:xfrm>
                <a:off x="8743950" y="2581990"/>
                <a:ext cx="320600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>
                    <a:latin typeface="Montserrat" panose="00000500000000000000" pitchFamily="2" charset="-52"/>
                  </a:rPr>
                  <a:t>– </a:t>
                </a:r>
                <a:r>
                  <a:rPr lang="ru-RU" sz="1600" dirty="0">
                    <a:latin typeface="Montserrat" panose="00000500000000000000" pitchFamily="2" charset="-52"/>
                  </a:rPr>
                  <a:t>восстановленный спектр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373315-0C45-BCA3-A579-F50CC9C5D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950" y="2581990"/>
                <a:ext cx="3206003" cy="338554"/>
              </a:xfrm>
              <a:prstGeom prst="rect">
                <a:avLst/>
              </a:prstGeom>
              <a:blipFill>
                <a:blip r:embed="rId5"/>
                <a:stretch>
                  <a:fillRect t="-7273" r="-570" b="-21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9ACA2D-B082-4761-A560-FDDAB6103343}"/>
                  </a:ext>
                </a:extLst>
              </p:cNvPr>
              <p:cNvSpPr txBox="1"/>
              <p:nvPr/>
            </p:nvSpPr>
            <p:spPr>
              <a:xfrm>
                <a:off x="8743950" y="2968236"/>
                <a:ext cx="320600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ru-RU" sz="1600" dirty="0">
                    <a:latin typeface="Montserrat" panose="00000500000000000000" pitchFamily="2" charset="-52"/>
                  </a:rPr>
                  <a:t> </a:t>
                </a:r>
                <a:r>
                  <a:rPr lang="en-US" sz="1600" dirty="0">
                    <a:latin typeface="Montserrat" panose="00000500000000000000" pitchFamily="2" charset="-52"/>
                  </a:rPr>
                  <a:t>– </a:t>
                </a:r>
                <a:r>
                  <a:rPr lang="ru-RU" sz="1600" dirty="0">
                    <a:latin typeface="Montserrat" panose="00000500000000000000" pitchFamily="2" charset="-52"/>
                  </a:rPr>
                  <a:t>матрица откликов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9ACA2D-B082-4761-A560-FDDAB6103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950" y="2968236"/>
                <a:ext cx="3206003" cy="338554"/>
              </a:xfrm>
              <a:prstGeom prst="rect">
                <a:avLst/>
              </a:prstGeom>
              <a:blipFill>
                <a:blip r:embed="rId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EAB437-C18A-4F66-B8D5-F75FDD70B631}"/>
                  </a:ext>
                </a:extLst>
              </p:cNvPr>
              <p:cNvSpPr txBox="1"/>
              <p:nvPr/>
            </p:nvSpPr>
            <p:spPr>
              <a:xfrm>
                <a:off x="8743950" y="3306790"/>
                <a:ext cx="320600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ru-RU" sz="1600" dirty="0">
                    <a:latin typeface="Montserrat" panose="00000500000000000000" pitchFamily="2" charset="-52"/>
                  </a:rPr>
                  <a:t> </a:t>
                </a:r>
                <a:r>
                  <a:rPr lang="en-US" sz="1600" dirty="0">
                    <a:latin typeface="Montserrat" panose="00000500000000000000" pitchFamily="2" charset="-52"/>
                  </a:rPr>
                  <a:t>– </a:t>
                </a:r>
                <a:r>
                  <a:rPr lang="ru-RU" sz="1600" dirty="0">
                    <a:latin typeface="Montserrat" panose="00000500000000000000" pitchFamily="2" charset="-52"/>
                  </a:rPr>
                  <a:t>отклик детектора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EAB437-C18A-4F66-B8D5-F75FDD70B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950" y="3306790"/>
                <a:ext cx="3206003" cy="338554"/>
              </a:xfrm>
              <a:prstGeom prst="rect">
                <a:avLst/>
              </a:prstGeom>
              <a:blipFill>
                <a:blip r:embed="rId7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270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5" y="302681"/>
            <a:ext cx="7230446" cy="830997"/>
          </a:xfrm>
        </p:spPr>
        <p:txBody>
          <a:bodyPr/>
          <a:lstStyle/>
          <a:p>
            <a:r>
              <a:rPr lang="ru-RU" sz="2400" dirty="0">
                <a:latin typeface="Montserrat" panose="020B0604020202020204" charset="-52"/>
                <a:cs typeface="Times New Roman" panose="02020603050405020304" pitchFamily="18" charset="0"/>
              </a:rPr>
              <a:t>Оценка результатов восстановления спектра</a:t>
            </a:r>
            <a:endParaRPr lang="ru-RU" sz="2400" dirty="0"/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id="{AD3AEA5B-12F0-1765-208F-E22BF4D473E2}"/>
              </a:ext>
            </a:extLst>
          </p:cNvPr>
          <p:cNvSpPr txBox="1">
            <a:spLocks/>
          </p:cNvSpPr>
          <p:nvPr/>
        </p:nvSpPr>
        <p:spPr>
          <a:xfrm>
            <a:off x="3355525" y="1507114"/>
            <a:ext cx="8039305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Полученные характеристики восстановления  для тестовых спектров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1CC8B7-28CE-84A0-C627-BEC0235CC93A}"/>
                  </a:ext>
                </a:extLst>
              </p:cNvPr>
              <p:cNvSpPr txBox="1"/>
              <p:nvPr/>
            </p:nvSpPr>
            <p:spPr>
              <a:xfrm>
                <a:off x="194163" y="2043133"/>
                <a:ext cx="2223722" cy="419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табл. спектр</m:t>
                          </m:r>
                        </m:sub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1CC8B7-28CE-84A0-C627-BEC0235CC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63" y="2043133"/>
                <a:ext cx="2223722" cy="419602"/>
              </a:xfrm>
              <a:prstGeom prst="rect">
                <a:avLst/>
              </a:prstGeom>
              <a:blipFill>
                <a:blip r:embed="rId2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Таблица 11">
                <a:extLst>
                  <a:ext uri="{FF2B5EF4-FFF2-40B4-BE49-F238E27FC236}">
                    <a16:creationId xmlns:a16="http://schemas.microsoft.com/office/drawing/2014/main" id="{ED296011-59B4-4DB9-85E6-9CD974E501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0186646"/>
                  </p:ext>
                </p:extLst>
              </p:nvPr>
            </p:nvGraphicFramePr>
            <p:xfrm>
              <a:off x="2627060" y="2059059"/>
              <a:ext cx="9152792" cy="43513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82762">
                      <a:extLst>
                        <a:ext uri="{9D8B030D-6E8A-4147-A177-3AD203B41FA5}">
                          <a16:colId xmlns:a16="http://schemas.microsoft.com/office/drawing/2014/main" val="1620429690"/>
                        </a:ext>
                      </a:extLst>
                    </a:gridCol>
                    <a:gridCol w="2177277">
                      <a:extLst>
                        <a:ext uri="{9D8B030D-6E8A-4147-A177-3AD203B41FA5}">
                          <a16:colId xmlns:a16="http://schemas.microsoft.com/office/drawing/2014/main" val="385451177"/>
                        </a:ext>
                      </a:extLst>
                    </a:gridCol>
                    <a:gridCol w="1292850">
                      <a:extLst>
                        <a:ext uri="{9D8B030D-6E8A-4147-A177-3AD203B41FA5}">
                          <a16:colId xmlns:a16="http://schemas.microsoft.com/office/drawing/2014/main" val="3730781156"/>
                        </a:ext>
                      </a:extLst>
                    </a:gridCol>
                    <a:gridCol w="2894221">
                      <a:extLst>
                        <a:ext uri="{9D8B030D-6E8A-4147-A177-3AD203B41FA5}">
                          <a16:colId xmlns:a16="http://schemas.microsoft.com/office/drawing/2014/main" val="2161298662"/>
                        </a:ext>
                      </a:extLst>
                    </a:gridCol>
                    <a:gridCol w="2205682">
                      <a:extLst>
                        <a:ext uri="{9D8B030D-6E8A-4147-A177-3AD203B41FA5}">
                          <a16:colId xmlns:a16="http://schemas.microsoft.com/office/drawing/2014/main" val="3705372190"/>
                        </a:ext>
                      </a:extLst>
                    </a:gridCol>
                  </a:tblGrid>
                  <a:tr h="117698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№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, </a:t>
                          </a: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п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/</a:t>
                          </a: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п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Тестовый спектр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Наблюдаемое значение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 i="1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ru-RU" sz="1400"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,</a:t>
                          </a: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 ед.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Наибольшее отклонение восстановленного спектра от эталонного, % 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Сумма отклонений в каждой энергетической группе, отн. ед.</a:t>
                          </a:r>
                          <a:endParaRPr lang="ru-RU" sz="14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1286639"/>
                      </a:ext>
                    </a:extLst>
                  </a:tr>
                  <a:tr h="45348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</a:t>
                          </a:r>
                          <a:endParaRPr lang="ru-RU" sz="14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D-T 14.1 </a:t>
                          </a: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МэВ 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0.1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0.1120</a:t>
                          </a:r>
                          <a:endParaRPr lang="ru-RU" sz="14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1.133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0.097</a:t>
                          </a:r>
                          <a:endParaRPr lang="ru-RU" sz="14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3598745"/>
                      </a:ext>
                    </a:extLst>
                  </a:tr>
                  <a:tr h="45348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2</a:t>
                          </a:r>
                          <a:endParaRPr lang="ru-RU" sz="14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D-T 14.1 </a:t>
                          </a: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МэВ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 0.2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0.1361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1.000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0.016</a:t>
                          </a:r>
                          <a:endParaRPr lang="ru-RU" sz="14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89811204"/>
                      </a:ext>
                    </a:extLst>
                  </a:tr>
                  <a:tr h="45348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</a:t>
                          </a:r>
                          <a:endParaRPr lang="ru-RU" sz="14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D-T 14.5 </a:t>
                          </a: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МэВ 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step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0.0525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1.000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0.09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7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1966507"/>
                      </a:ext>
                    </a:extLst>
                  </a:tr>
                  <a:tr h="45348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4</a:t>
                          </a:r>
                          <a:endParaRPr lang="ru-RU" sz="14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AmBe</a:t>
                          </a:r>
                          <a:endParaRPr lang="ru-RU" sz="14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0.0268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1.85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4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0.04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6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05550734"/>
                      </a:ext>
                    </a:extLst>
                  </a:tr>
                  <a:tr h="45348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5</a:t>
                          </a:r>
                          <a:endParaRPr lang="ru-RU" sz="14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Cf252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0.0606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0.89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9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0.055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2167494"/>
                      </a:ext>
                    </a:extLst>
                  </a:tr>
                  <a:tr h="45348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6</a:t>
                          </a:r>
                          <a:endParaRPr lang="ru-RU" sz="14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AmBe + </a:t>
                          </a: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14.1 МэВ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0.0302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5.19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9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0.04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7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02284790"/>
                      </a:ext>
                    </a:extLst>
                  </a:tr>
                  <a:tr h="45348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7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PuBe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0.0144</a:t>
                          </a:r>
                          <a:endParaRPr lang="ru-RU" sz="14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0.727</a:t>
                          </a:r>
                          <a:endParaRPr lang="ru-RU" sz="14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0.03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4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364642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Таблица 11">
                <a:extLst>
                  <a:ext uri="{FF2B5EF4-FFF2-40B4-BE49-F238E27FC236}">
                    <a16:creationId xmlns:a16="http://schemas.microsoft.com/office/drawing/2014/main" id="{ED296011-59B4-4DB9-85E6-9CD974E501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0186646"/>
                  </p:ext>
                </p:extLst>
              </p:nvPr>
            </p:nvGraphicFramePr>
            <p:xfrm>
              <a:off x="2627060" y="2059059"/>
              <a:ext cx="9152792" cy="43513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82762">
                      <a:extLst>
                        <a:ext uri="{9D8B030D-6E8A-4147-A177-3AD203B41FA5}">
                          <a16:colId xmlns:a16="http://schemas.microsoft.com/office/drawing/2014/main" val="1620429690"/>
                        </a:ext>
                      </a:extLst>
                    </a:gridCol>
                    <a:gridCol w="2177277">
                      <a:extLst>
                        <a:ext uri="{9D8B030D-6E8A-4147-A177-3AD203B41FA5}">
                          <a16:colId xmlns:a16="http://schemas.microsoft.com/office/drawing/2014/main" val="385451177"/>
                        </a:ext>
                      </a:extLst>
                    </a:gridCol>
                    <a:gridCol w="1292850">
                      <a:extLst>
                        <a:ext uri="{9D8B030D-6E8A-4147-A177-3AD203B41FA5}">
                          <a16:colId xmlns:a16="http://schemas.microsoft.com/office/drawing/2014/main" val="3730781156"/>
                        </a:ext>
                      </a:extLst>
                    </a:gridCol>
                    <a:gridCol w="2894221">
                      <a:extLst>
                        <a:ext uri="{9D8B030D-6E8A-4147-A177-3AD203B41FA5}">
                          <a16:colId xmlns:a16="http://schemas.microsoft.com/office/drawing/2014/main" val="2161298662"/>
                        </a:ext>
                      </a:extLst>
                    </a:gridCol>
                    <a:gridCol w="2205682">
                      <a:extLst>
                        <a:ext uri="{9D8B030D-6E8A-4147-A177-3AD203B41FA5}">
                          <a16:colId xmlns:a16="http://schemas.microsoft.com/office/drawing/2014/main" val="3705372190"/>
                        </a:ext>
                      </a:extLst>
                    </a:gridCol>
                  </a:tblGrid>
                  <a:tr h="117698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№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, </a:t>
                          </a: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п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/</a:t>
                          </a: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п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Тестовый спектр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3146" t="-518" r="-393897" b="-2715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Наибольшее отклонение восстановленного спектра от эталонного, % 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Сумма отклонений в каждой энергетической группе, отн. ед.</a:t>
                          </a:r>
                          <a:endParaRPr lang="ru-RU" sz="14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1286639"/>
                      </a:ext>
                    </a:extLst>
                  </a:tr>
                  <a:tr h="45348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</a:t>
                          </a:r>
                          <a:endParaRPr lang="ru-RU" sz="14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D-T 14.1 </a:t>
                          </a: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МэВ 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0.1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0.1120</a:t>
                          </a:r>
                          <a:endParaRPr lang="ru-RU" sz="14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1.133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0.097</a:t>
                          </a:r>
                          <a:endParaRPr lang="ru-RU" sz="14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3598745"/>
                      </a:ext>
                    </a:extLst>
                  </a:tr>
                  <a:tr h="45348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2</a:t>
                          </a:r>
                          <a:endParaRPr lang="ru-RU" sz="14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D-T 14.1 </a:t>
                          </a: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МэВ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 0.2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0.1361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1.000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0.016</a:t>
                          </a:r>
                          <a:endParaRPr lang="ru-RU" sz="14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89811204"/>
                      </a:ext>
                    </a:extLst>
                  </a:tr>
                  <a:tr h="45348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3</a:t>
                          </a:r>
                          <a:endParaRPr lang="ru-RU" sz="14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D-T 14.5 </a:t>
                          </a: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МэВ 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step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0.0525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1.000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0.09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7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1966507"/>
                      </a:ext>
                    </a:extLst>
                  </a:tr>
                  <a:tr h="45348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4</a:t>
                          </a:r>
                          <a:endParaRPr lang="ru-RU" sz="14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AmBe</a:t>
                          </a:r>
                          <a:endParaRPr lang="ru-RU" sz="14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0.0268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1.85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4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0.04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6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05550734"/>
                      </a:ext>
                    </a:extLst>
                  </a:tr>
                  <a:tr h="45348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5</a:t>
                          </a:r>
                          <a:endParaRPr lang="ru-RU" sz="14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Cf252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0.0606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0.89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9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0.055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2167494"/>
                      </a:ext>
                    </a:extLst>
                  </a:tr>
                  <a:tr h="45348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6</a:t>
                          </a:r>
                          <a:endParaRPr lang="ru-RU" sz="14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AmBe + </a:t>
                          </a: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14.1 МэВ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0.0302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5.19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9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0.04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7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02284790"/>
                      </a:ext>
                    </a:extLst>
                  </a:tr>
                  <a:tr h="45348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7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PuBe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0.0144</a:t>
                          </a:r>
                          <a:endParaRPr lang="ru-RU" sz="14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0.727</a:t>
                          </a:r>
                          <a:endParaRPr lang="ru-RU" sz="140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0.03</a:t>
                          </a:r>
                          <a:r>
                            <a:rPr lang="en-US" sz="1400" dirty="0">
                              <a:solidFill>
                                <a:sysClr val="windowText" lastClr="000000"/>
                              </a:solidFill>
                              <a:effectLst/>
                            </a:rPr>
                            <a:t>4</a:t>
                          </a:r>
                          <a:endParaRPr lang="ru-RU" sz="1400" dirty="0">
                            <a:solidFill>
                              <a:sysClr val="windowText" lastClr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679" marR="51679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364642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27127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5" y="487347"/>
            <a:ext cx="7230446" cy="461665"/>
          </a:xfrm>
        </p:spPr>
        <p:txBody>
          <a:bodyPr/>
          <a:lstStyle/>
          <a:p>
            <a:r>
              <a:rPr lang="ru-RU" sz="2400" dirty="0">
                <a:latin typeface="Montserrat" panose="020B0604020202020204" charset="-52"/>
                <a:cs typeface="Times New Roman" panose="02020603050405020304" pitchFamily="18" charset="0"/>
              </a:rPr>
              <a:t>Оценка скорости сходимости решения</a:t>
            </a:r>
            <a:endParaRPr lang="ru-RU" sz="2400" dirty="0"/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id="{D4A163FE-6FAA-C0A0-7F69-CCB08FC2C50A}"/>
              </a:ext>
            </a:extLst>
          </p:cNvPr>
          <p:cNvSpPr txBox="1">
            <a:spLocks/>
          </p:cNvSpPr>
          <p:nvPr/>
        </p:nvSpPr>
        <p:spPr>
          <a:xfrm>
            <a:off x="1872579" y="5836091"/>
            <a:ext cx="84468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ea typeface="Calibri" panose="020F0502020204030204" pitchFamily="34" charset="0"/>
              </a:rPr>
              <a:t>График зависимости модуля разности решений на </a:t>
            </a:r>
            <a:r>
              <a:rPr lang="en-US" sz="1800" dirty="0">
                <a:ea typeface="Calibri" panose="020F0502020204030204" pitchFamily="34" charset="0"/>
              </a:rPr>
              <a:t>k </a:t>
            </a:r>
            <a:r>
              <a:rPr lang="ru-RU" sz="1800" dirty="0">
                <a:ea typeface="Calibri" panose="020F0502020204030204" pitchFamily="34" charset="0"/>
              </a:rPr>
              <a:t>и </a:t>
            </a:r>
            <a:r>
              <a:rPr lang="en-US" sz="1800" dirty="0">
                <a:ea typeface="Calibri" panose="020F0502020204030204" pitchFamily="34" charset="0"/>
              </a:rPr>
              <a:t>k</a:t>
            </a:r>
            <a:r>
              <a:rPr lang="ru-RU" sz="1800" dirty="0">
                <a:ea typeface="Calibri" panose="020F0502020204030204" pitchFamily="34" charset="0"/>
              </a:rPr>
              <a:t>+1 итерации в зависимости от номера итерации </a:t>
            </a:r>
            <a:r>
              <a:rPr lang="en-US" sz="1800" dirty="0">
                <a:ea typeface="Calibri" panose="020F0502020204030204" pitchFamily="34" charset="0"/>
              </a:rPr>
              <a:t>k</a:t>
            </a:r>
            <a:r>
              <a:rPr lang="ru-RU" sz="1800" dirty="0">
                <a:ea typeface="Calibri" panose="020F0502020204030204" pitchFamily="34" charset="0"/>
              </a:rPr>
              <a:t> (для алгоритма </a:t>
            </a:r>
            <a:r>
              <a:rPr lang="en-US" sz="1800" dirty="0">
                <a:ea typeface="Calibri" panose="020F0502020204030204" pitchFamily="34" charset="0"/>
              </a:rPr>
              <a:t>PRIP)</a:t>
            </a:r>
            <a:r>
              <a:rPr lang="ru-RU" sz="1800" dirty="0"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773A16-46BD-12F9-6E51-D0DE4ACF8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10" y="1141799"/>
            <a:ext cx="9333240" cy="4501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681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5" y="302681"/>
            <a:ext cx="7230446" cy="830997"/>
          </a:xfrm>
        </p:spPr>
        <p:txBody>
          <a:bodyPr/>
          <a:lstStyle/>
          <a:p>
            <a:r>
              <a:rPr lang="ru-RU" sz="2400" dirty="0">
                <a:latin typeface="Montserrat" panose="020B0604020202020204" charset="-52"/>
                <a:cs typeface="Times New Roman" panose="02020603050405020304" pitchFamily="18" charset="0"/>
              </a:rPr>
              <a:t>Анализ полученных результатов, планы по дальнейшей работе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23D29D-E606-FEBA-0AFF-66366A1B45CB}"/>
              </a:ext>
            </a:extLst>
          </p:cNvPr>
          <p:cNvSpPr txBox="1"/>
          <p:nvPr/>
        </p:nvSpPr>
        <p:spPr>
          <a:xfrm>
            <a:off x="770965" y="1542452"/>
            <a:ext cx="10542494" cy="1897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Полученные результаты демонстрируют низкую точность восстановления, однако при выборе отдельных диапазонов групп энергий откликов и нейтронов в матрице, в теории, можно добиться сравнительно высокого качества восстановления на конкретных энергетических промежутках. Точность восстановления также сильно зависит от подбора начального вектора решений, что осложняет оценку точности работы. </a:t>
            </a:r>
            <a:endParaRPr lang="en-US" sz="16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5B4456-4F91-6901-B2D2-30E378299E22}"/>
              </a:ext>
            </a:extLst>
          </p:cNvPr>
          <p:cNvSpPr txBox="1"/>
          <p:nvPr/>
        </p:nvSpPr>
        <p:spPr>
          <a:xfrm>
            <a:off x="770965" y="3749854"/>
            <a:ext cx="10542493" cy="1527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Стоит отметить, что алгоритмы </a:t>
            </a:r>
            <a:r>
              <a:rPr lang="en-US" sz="16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PRIP</a:t>
            </a:r>
            <a:r>
              <a:rPr lang="ru-RU" sz="16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 и </a:t>
            </a:r>
            <a:r>
              <a:rPr lang="en-US" sz="16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GRAVEL</a:t>
            </a:r>
            <a:r>
              <a:rPr lang="ru-RU" sz="16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 не предполагают возможность осуществления параллельных вычислений без значительной доработки алгоритмов. Дальнейшая работа над алгоритм</a:t>
            </a:r>
            <a:r>
              <a:rPr lang="ru-RU" sz="1600" dirty="0">
                <a:latin typeface="Montserrat" panose="00000500000000000000" pitchFamily="2" charset="-52"/>
                <a:ea typeface="Calibri" panose="020F0502020204030204" pitchFamily="34" charset="0"/>
              </a:rPr>
              <a:t>ами</a:t>
            </a:r>
            <a:r>
              <a:rPr lang="ru-RU" sz="16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 предполагает введение возможности использования параллельных вычислений, что может позволить добиться многократного увеличения скорости работы. </a:t>
            </a:r>
            <a:endParaRPr lang="ru-RU" sz="16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03061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BD7D4270-3123-458E-88F5-C1569F6C2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193" y="3105834"/>
            <a:ext cx="5614363" cy="1200329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EAB40-43DD-EA3C-42C9-0423E51D366E}"/>
              </a:ext>
            </a:extLst>
          </p:cNvPr>
          <p:cNvSpPr txBox="1"/>
          <p:nvPr/>
        </p:nvSpPr>
        <p:spPr>
          <a:xfrm>
            <a:off x="560194" y="5583026"/>
            <a:ext cx="11445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Montserrat" panose="020B0604020202020204" charset="-52"/>
                <a:cs typeface="Arial" panose="020B0604020202020204" pitchFamily="34" charset="0"/>
              </a:rPr>
              <a:t>Контакты:</a:t>
            </a:r>
          </a:p>
          <a:p>
            <a:r>
              <a:rPr lang="ru-RU" sz="1600" dirty="0">
                <a:latin typeface="Montserrat" panose="020B0604020202020204" charset="-52"/>
                <a:cs typeface="Arial" panose="020B0604020202020204" pitchFamily="34" charset="0"/>
              </a:rPr>
              <a:t>Мишин Матвей Юрьевич</a:t>
            </a:r>
          </a:p>
          <a:p>
            <a:r>
              <a:rPr lang="en-US" sz="1600" dirty="0">
                <a:latin typeface="Montserrat" panose="020B0604020202020204" charset="-52"/>
                <a:cs typeface="Arial" panose="020B0604020202020204" pitchFamily="34" charset="0"/>
              </a:rPr>
              <a:t>Telegram: @matvey_mishin</a:t>
            </a:r>
            <a:endParaRPr lang="ru-RU" sz="1600" i="1" dirty="0">
              <a:latin typeface="Montserrat" panose="020B060402020202020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1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5" y="487347"/>
            <a:ext cx="7230446" cy="461665"/>
          </a:xfrm>
        </p:spPr>
        <p:txBody>
          <a:bodyPr/>
          <a:lstStyle/>
          <a:p>
            <a:r>
              <a:rPr lang="ru-RU" sz="2400" dirty="0">
                <a:latin typeface="Montserrat" panose="020B0604020202020204" charset="-52"/>
                <a:cs typeface="Times New Roman" panose="02020603050405020304" pitchFamily="18" charset="0"/>
              </a:rPr>
              <a:t>Актуальность, цели и задачи работы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791EB3-A83B-E08E-DFDD-C814C13C78AE}"/>
              </a:ext>
            </a:extLst>
          </p:cNvPr>
          <p:cNvSpPr txBox="1"/>
          <p:nvPr/>
        </p:nvSpPr>
        <p:spPr>
          <a:xfrm>
            <a:off x="416170" y="1388108"/>
            <a:ext cx="1135966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Восстановление нейтронных спектров является актуальной задачей в различных областях прикладной науки и техники.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Н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ейтронное излучение является распространенным инструментом анализа ядерно-физических свойств вещества.</a:t>
            </a:r>
          </a:p>
          <a:p>
            <a:pPr algn="just"/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Знание как можно более точной информации о спектре нейтронов в точке расположения исследуемого объекта или на выходе из источника излучения позволяет повысить точность методов анализа, т.к. сечения процессов взаимодействия нейтронов с ядрами вещества исследуемого объекта могут сильно зависеть от энергии нейтронов.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7FB405-22D6-6BCE-7F50-64CA8003213A}"/>
              </a:ext>
            </a:extLst>
          </p:cNvPr>
          <p:cNvSpPr txBox="1"/>
          <p:nvPr/>
        </p:nvSpPr>
        <p:spPr>
          <a:xfrm>
            <a:off x="416170" y="3858529"/>
            <a:ext cx="11359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Цель  – реализация алгоритмов восстановления спектров </a:t>
            </a:r>
            <a:r>
              <a:rPr lang="en-US" dirty="0"/>
              <a:t>GRAVEL, PRIP, SLSM</a:t>
            </a:r>
            <a:r>
              <a:rPr lang="ru-RU" dirty="0"/>
              <a:t> и оценка эффективности их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69570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5" y="487347"/>
            <a:ext cx="7230446" cy="461665"/>
          </a:xfrm>
        </p:spPr>
        <p:txBody>
          <a:bodyPr/>
          <a:lstStyle/>
          <a:p>
            <a:r>
              <a:rPr lang="ru-RU" sz="2400" dirty="0">
                <a:latin typeface="Montserrat" panose="020B0604020202020204" charset="-52"/>
                <a:cs typeface="Times New Roman" panose="02020603050405020304" pitchFamily="18" charset="0"/>
              </a:rPr>
              <a:t>Постановка задачи восстановления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183E62-3659-5555-71A0-F81CA6748DAE}"/>
                  </a:ext>
                </a:extLst>
              </p:cNvPr>
              <p:cNvSpPr txBox="1"/>
              <p:nvPr/>
            </p:nvSpPr>
            <p:spPr>
              <a:xfrm>
                <a:off x="521319" y="2040925"/>
                <a:ext cx="10811966" cy="339253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∭"/>
                          <m:limLoc m:val="undOvr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ru-RU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ru-RU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ru-RU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ru-RU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ru-RU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ru-RU" sz="240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ru-RU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ru-RU" sz="240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ru-RU" sz="240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ru-RU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ru-RU" sz="240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ru-RU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ru-RU" sz="240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ru-RU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  <m:r>
                        <a:rPr lang="ru-RU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ru-RU" sz="240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ru-RU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ru-RU" sz="240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ru-RU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ru-RU" sz="24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</m:d>
                      <m:r>
                        <a:rPr lang="en-US" sz="2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2400" b="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1400" dirty="0"/>
              </a:p>
              <a:p>
                <a:r>
                  <a:rPr lang="ru-RU" dirty="0"/>
                  <a:t>где</a:t>
                </a:r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ru-RU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значение энергии регистрируемой частицы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r</m:t>
                    </m:r>
                    <m:r>
                      <a:rPr lang="en-US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</m:t>
                    </m:r>
                    <m:r>
                      <a:rPr lang="en-US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z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пространственные координаты</a:t>
                </a:r>
              </a:p>
              <a:p>
                <a:r>
                  <a:rPr lang="el-G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Ω</a:t>
                </a:r>
                <a:r>
                  <a:rPr lang="ru-RU" dirty="0"/>
                  <a:t> </a:t>
                </a:r>
                <a:r>
                  <a:rPr lang="en-US" dirty="0"/>
                  <a:t>– </a:t>
                </a:r>
                <a:r>
                  <a:rPr lang="ru-RU" dirty="0"/>
                  <a:t>угловая координата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/>
                  <a:t>– </a:t>
                </a:r>
                <a:r>
                  <a:rPr lang="ru-RU" dirty="0"/>
                  <a:t>энергетическое распределение частиц</a:t>
                </a:r>
                <a:r>
                  <a:rPr lang="en-US" dirty="0"/>
                  <a:t> </a:t>
                </a:r>
                <a:endParaRPr lang="en-US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dirty="0"/>
                  <a:t>  – </a:t>
                </a:r>
                <a:r>
                  <a:rPr lang="ru-RU" dirty="0"/>
                  <a:t>аппаратурный отклик</a:t>
                </a:r>
              </a:p>
              <a:p>
                <a:r>
                  <a:rPr lang="en-US" i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/>
                  <a:t>– </a:t>
                </a:r>
                <a:r>
                  <a:rPr lang="ru-RU" dirty="0"/>
                  <a:t>функция отклика детектора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183E62-3659-5555-71A0-F81CA674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19" y="2040925"/>
                <a:ext cx="10811966" cy="3392532"/>
              </a:xfrm>
              <a:prstGeom prst="rect">
                <a:avLst/>
              </a:prstGeom>
              <a:blipFill>
                <a:blip r:embed="rId2"/>
                <a:stretch>
                  <a:fillRect l="-451" b="-197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82C4040-AC6B-EA6E-383F-E3E4850ED8D1}"/>
              </a:ext>
            </a:extLst>
          </p:cNvPr>
          <p:cNvSpPr txBox="1"/>
          <p:nvPr/>
        </p:nvSpPr>
        <p:spPr>
          <a:xfrm>
            <a:off x="521318" y="1498470"/>
            <a:ext cx="9950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Montserrat" panose="00000500000000000000" pitchFamily="2" charset="-52"/>
              </a:rPr>
              <a:t>Стационарное излучение полностью описывается интегральным уравнением:</a:t>
            </a:r>
          </a:p>
        </p:txBody>
      </p:sp>
    </p:spTree>
    <p:extLst>
      <p:ext uri="{BB962C8B-B14F-4D97-AF65-F5344CB8AC3E}">
        <p14:creationId xmlns:p14="http://schemas.microsoft.com/office/powerpoint/2010/main" val="411178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5" y="487347"/>
            <a:ext cx="7230446" cy="461665"/>
          </a:xfrm>
        </p:spPr>
        <p:txBody>
          <a:bodyPr/>
          <a:lstStyle/>
          <a:p>
            <a:r>
              <a:rPr lang="ru-RU" sz="2400" dirty="0">
                <a:latin typeface="Montserrat" panose="020B0604020202020204" charset="-52"/>
                <a:cs typeface="Times New Roman" panose="02020603050405020304" pitchFamily="18" charset="0"/>
              </a:rPr>
              <a:t>Постановка задачи восстановления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183E62-3659-5555-71A0-F81CA6748DAE}"/>
                  </a:ext>
                </a:extLst>
              </p:cNvPr>
              <p:cNvSpPr txBox="1"/>
              <p:nvPr/>
            </p:nvSpPr>
            <p:spPr>
              <a:xfrm>
                <a:off x="679582" y="2618519"/>
                <a:ext cx="5055296" cy="34673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2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24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sub>
                          </m:sSub>
                        </m:sup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𝐸</m:t>
                              </m:r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′,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𝑑𝐸</m:t>
                          </m:r>
                        </m:e>
                      </m:nary>
                      <m:r>
                        <a:rPr lang="ru-RU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d>
                        <m:dPr>
                          <m:ctrlPr>
                            <a:rPr lang="ru-RU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sz="2400" b="0" i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2400" b="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  <a:p>
                <a:r>
                  <a:rPr lang="ru-RU" dirty="0"/>
                  <a:t>где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ru-RU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значение энергии регистрируемой частицы</a:t>
                </a:r>
                <a:r>
                  <a:rPr lang="en-US" dirty="0"/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– </a:t>
                </a:r>
                <a:r>
                  <a:rPr lang="ru-RU" dirty="0"/>
                  <a:t>значение регистрируемого импульса</a:t>
                </a:r>
                <a:r>
                  <a:rPr lang="en-US" dirty="0"/>
                  <a:t>;</a:t>
                </a:r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  <m:r>
                      <m:rPr>
                        <m:nor/>
                      </m:rPr>
                      <a:rPr lang="en-US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–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</m:oMath>
                </a14:m>
                <a:r>
                  <a:rPr lang="ru-RU" dirty="0"/>
                  <a:t>энергетическое распределение частиц</a:t>
                </a:r>
                <a:r>
                  <a:rPr lang="en-US" dirty="0"/>
                  <a:t>; </a:t>
                </a:r>
                <a:endParaRPr lang="en-US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z</m:t>
                        </m:r>
                      </m:e>
                    </m:d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аппаратурный отклик</a:t>
                </a:r>
                <a:r>
                  <a:rPr lang="en-US" dirty="0"/>
                  <a:t>;</a:t>
                </a:r>
                <a:endParaRPr lang="ru-RU" dirty="0"/>
              </a:p>
              <a:p>
                <a:r>
                  <a:rPr lang="en-US" i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– </a:t>
                </a:r>
                <a:r>
                  <a:rPr lang="ru-RU" dirty="0"/>
                  <a:t>функция отклика детектора</a:t>
                </a:r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183E62-3659-5555-71A0-F81CA674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82" y="2618519"/>
                <a:ext cx="5055296" cy="3467359"/>
              </a:xfrm>
              <a:prstGeom prst="rect">
                <a:avLst/>
              </a:prstGeom>
              <a:blipFill>
                <a:blip r:embed="rId2"/>
                <a:stretch>
                  <a:fillRect l="-841" b="-19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2C4040-AC6B-EA6E-383F-E3E4850ED8D1}"/>
                  </a:ext>
                </a:extLst>
              </p:cNvPr>
              <p:cNvSpPr txBox="1"/>
              <p:nvPr/>
            </p:nvSpPr>
            <p:spPr>
              <a:xfrm>
                <a:off x="679582" y="1278663"/>
                <a:ext cx="505529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600" dirty="0">
                    <a:latin typeface="Montserrat" panose="00000500000000000000" pitchFamily="2" charset="-52"/>
                  </a:rPr>
                  <a:t>Энергетическое распределение частиц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ru-RU" sz="1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  <m:r>
                      <a:rPr lang="ru-RU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1600" dirty="0">
                    <a:latin typeface="Montserrat" panose="00000500000000000000" pitchFamily="2" charset="-52"/>
                  </a:rPr>
                  <a:t>может быть получено путем решения уравнения Фредгольма первого рода: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2C4040-AC6B-EA6E-383F-E3E4850ED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82" y="1278663"/>
                <a:ext cx="5055296" cy="830997"/>
              </a:xfrm>
              <a:prstGeom prst="rect">
                <a:avLst/>
              </a:prstGeom>
              <a:blipFill>
                <a:blip r:embed="rId3"/>
                <a:stretch>
                  <a:fillRect l="-602" t="-2206" r="-602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C6ECFD3-DB8C-8F35-92F3-94FE25BF3807}"/>
              </a:ext>
            </a:extLst>
          </p:cNvPr>
          <p:cNvSpPr txBox="1"/>
          <p:nvPr/>
        </p:nvSpPr>
        <p:spPr>
          <a:xfrm>
            <a:off x="6096000" y="1257727"/>
            <a:ext cx="50552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Montserrat" panose="00000500000000000000" pitchFamily="2" charset="-52"/>
              </a:rPr>
              <a:t>Данные, получаемые в результате моделирования или измерений, позволяют пользоваться лишь некоторыми дискретными приближениями: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E1FFF8-7FFE-6CA0-F913-06CB762FE6BD}"/>
                  </a:ext>
                </a:extLst>
              </p:cNvPr>
              <p:cNvSpPr txBox="1"/>
              <p:nvPr/>
            </p:nvSpPr>
            <p:spPr>
              <a:xfrm>
                <a:off x="6096000" y="2618519"/>
                <a:ext cx="5559324" cy="16773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𝑅𝑥</m:t>
                      </m:r>
                      <m:r>
                        <a:rPr lang="ru-RU" sz="2800" b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2800" b="1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где: </a:t>
                </a:r>
              </a:p>
              <a:p>
                <a:pPr indent="450215"/>
                <a14:m>
                  <m:oMath xmlns:m="http://schemas.openxmlformats.org/officeDocument/2006/math"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ru-RU" sz="18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матрица значений функции откликов;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450215"/>
                <a14:m>
                  <m:oMath xmlns:m="http://schemas.openxmlformats.org/officeDocument/2006/math"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18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вектор-столбец значений энергий нейтронов;</a:t>
                </a:r>
                <a:endParaRPr lang="ru-RU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/>
                <a14:m>
                  <m:oMath xmlns:m="http://schemas.openxmlformats.org/officeDocument/2006/math"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ru-RU" sz="18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вектор-столбец значений энергий отклика.</a:t>
                </a:r>
                <a:endParaRPr lang="ru-RU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E1FFF8-7FFE-6CA0-F913-06CB762FE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18519"/>
                <a:ext cx="5559324" cy="1677382"/>
              </a:xfrm>
              <a:prstGeom prst="rect">
                <a:avLst/>
              </a:prstGeom>
              <a:blipFill>
                <a:blip r:embed="rId4"/>
                <a:stretch>
                  <a:fillRect b="-72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33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5" y="506164"/>
            <a:ext cx="7230446" cy="461665"/>
          </a:xfrm>
        </p:spPr>
        <p:txBody>
          <a:bodyPr/>
          <a:lstStyle/>
          <a:p>
            <a:r>
              <a:rPr lang="en-US" sz="2400" dirty="0"/>
              <a:t>GRAVEL</a:t>
            </a:r>
            <a:endParaRPr lang="ru-RU" sz="2400" dirty="0"/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id="{6284824B-7D75-9587-37FC-60F82B2F8CC8}"/>
              </a:ext>
            </a:extLst>
          </p:cNvPr>
          <p:cNvSpPr txBox="1">
            <a:spLocks/>
          </p:cNvSpPr>
          <p:nvPr/>
        </p:nvSpPr>
        <p:spPr>
          <a:xfrm>
            <a:off x="559572" y="1416803"/>
            <a:ext cx="5360460" cy="10002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Классический итеративный алгоритм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Высокая точность восстановления, ёмкие вычисления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C66953-109E-8DD7-7B8D-63E980D4A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426" y="1592262"/>
            <a:ext cx="4836160" cy="3673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901CC3-E5D2-64CC-FB0D-16ECF217AEA7}"/>
              </a:ext>
            </a:extLst>
          </p:cNvPr>
          <p:cNvSpPr txBox="1"/>
          <p:nvPr/>
        </p:nvSpPr>
        <p:spPr>
          <a:xfrm>
            <a:off x="6271969" y="1416803"/>
            <a:ext cx="5135074" cy="4770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endParaRPr lang="ru-RU" sz="1600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endParaRPr lang="ru-RU" sz="1600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endParaRPr lang="ru-RU" sz="1600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endParaRPr lang="ru-RU" sz="1600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endParaRPr lang="ru-RU" sz="1600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endParaRPr lang="ru-RU" sz="1600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endParaRPr lang="ru-RU" sz="1600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endParaRPr lang="ru-RU" sz="1600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endParaRPr lang="ru-RU" sz="1600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endParaRPr lang="ru-RU" sz="1600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endParaRPr lang="ru-RU" sz="1600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endParaRPr lang="ru-RU" sz="1600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endParaRPr lang="ru-RU" sz="1600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endParaRPr lang="ru-RU" sz="1600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endParaRPr lang="ru-RU" sz="1600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r>
              <a:rPr lang="ru-RU" sz="1600" dirty="0">
                <a:latin typeface="Montserrat" panose="00000500000000000000" pitchFamily="2" charset="-52"/>
              </a:rPr>
              <a:t>Результаты восстановления с помощью алгоритма </a:t>
            </a:r>
            <a:r>
              <a:rPr lang="en-US" sz="1600" dirty="0">
                <a:latin typeface="Montserrat" panose="00000500000000000000" pitchFamily="2" charset="-52"/>
              </a:rPr>
              <a:t>GRAVEL </a:t>
            </a:r>
            <a:r>
              <a:rPr lang="ru-RU" sz="1600" dirty="0">
                <a:latin typeface="Montserrat" panose="00000500000000000000" pitchFamily="2" charset="-52"/>
              </a:rPr>
              <a:t>на примере источника </a:t>
            </a:r>
            <a:r>
              <a:rPr lang="en-US" sz="1600" dirty="0">
                <a:latin typeface="Montserrat" panose="00000500000000000000" pitchFamily="2" charset="-52"/>
              </a:rPr>
              <a:t>AmBe</a:t>
            </a:r>
            <a:endParaRPr lang="ru-RU" sz="1600" dirty="0">
              <a:latin typeface="Montserrat" panose="000005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4AC48-5470-9CB0-96AB-B9C0188E6941}"/>
              </a:ext>
            </a:extLst>
          </p:cNvPr>
          <p:cNvSpPr txBox="1"/>
          <p:nvPr/>
        </p:nvSpPr>
        <p:spPr>
          <a:xfrm>
            <a:off x="559572" y="2999770"/>
            <a:ext cx="5360461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Итеративное приближение результата восстановления описывается выражением:</a:t>
            </a:r>
          </a:p>
          <a:p>
            <a:endParaRPr lang="ru-RU" sz="1600" dirty="0">
              <a:latin typeface="Montserrat" panose="00000500000000000000" pitchFamily="2" charset="-52"/>
            </a:endParaRPr>
          </a:p>
          <a:p>
            <a:endParaRPr lang="ru-RU" sz="1600" dirty="0">
              <a:latin typeface="Montserrat" panose="00000500000000000000" pitchFamily="2" charset="-52"/>
            </a:endParaRPr>
          </a:p>
          <a:p>
            <a:endParaRPr lang="ru-RU" sz="1600" dirty="0">
              <a:latin typeface="Montserrat" panose="00000500000000000000" pitchFamily="2" charset="-52"/>
            </a:endParaRPr>
          </a:p>
          <a:p>
            <a:endParaRPr lang="ru-RU" sz="1600" dirty="0">
              <a:latin typeface="Montserrat" panose="00000500000000000000" pitchFamily="2" charset="-52"/>
            </a:endParaRPr>
          </a:p>
          <a:p>
            <a:endParaRPr lang="ru-RU" sz="1600" dirty="0">
              <a:latin typeface="Montserrat" panose="00000500000000000000" pitchFamily="2" charset="-52"/>
            </a:endParaRPr>
          </a:p>
          <a:p>
            <a:r>
              <a:rPr lang="ru-RU" sz="1600" dirty="0"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9863B2-B2FC-79B6-356D-6A96285AB339}"/>
              </a:ext>
            </a:extLst>
          </p:cNvPr>
          <p:cNvSpPr txBox="1"/>
          <p:nvPr/>
        </p:nvSpPr>
        <p:spPr>
          <a:xfrm>
            <a:off x="0" y="6480958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CHEN </a:t>
            </a:r>
            <a:r>
              <a:rPr lang="en-US" sz="800" b="1" dirty="0" err="1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YongHao</a:t>
            </a:r>
            <a:r>
              <a:rPr lang="en-US" sz="800" b="1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, CHEN </a:t>
            </a:r>
            <a:r>
              <a:rPr lang="en-US" sz="800" b="1" dirty="0" err="1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XiMeng</a:t>
            </a:r>
            <a:r>
              <a:rPr lang="en-US" sz="800" b="1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, LEI </a:t>
            </a:r>
            <a:r>
              <a:rPr lang="en-US" sz="800" b="1" dirty="0" err="1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JiaRong</a:t>
            </a:r>
            <a:r>
              <a:rPr lang="en-US" sz="800" b="1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, AN Li, ZHANG </a:t>
            </a:r>
            <a:r>
              <a:rPr lang="en-US" sz="800" b="1" dirty="0" err="1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XiaoDong</a:t>
            </a:r>
            <a:r>
              <a:rPr lang="en-US" sz="800" b="1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, SHAO </a:t>
            </a:r>
            <a:r>
              <a:rPr lang="en-US" sz="800" b="1" dirty="0" err="1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JianXiong</a:t>
            </a:r>
            <a:r>
              <a:rPr lang="en-US" sz="800" b="1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, ZHENG Pu &amp; WANG </a:t>
            </a:r>
            <a:r>
              <a:rPr lang="en-US" sz="800" b="1" dirty="0" err="1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XinHua</a:t>
            </a:r>
            <a:r>
              <a:rPr lang="en-US" sz="800" b="1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. </a:t>
            </a:r>
            <a:r>
              <a:rPr lang="en-US" sz="8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Unfolding the fast neutron spectra of a BC501A liquid scintillation detector using GRAVEL method, 2014</a:t>
            </a:r>
            <a:endParaRPr lang="ru-RU" sz="800" dirty="0">
              <a:latin typeface="Montserrat" panose="00000500000000000000" pitchFamily="2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C3F16F-A383-FDAF-B927-0AB465D4E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47" y="3536530"/>
            <a:ext cx="5247109" cy="121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95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5" y="487347"/>
            <a:ext cx="7230446" cy="461665"/>
          </a:xfrm>
        </p:spPr>
        <p:txBody>
          <a:bodyPr/>
          <a:lstStyle/>
          <a:p>
            <a:r>
              <a:rPr lang="en-US" sz="2400" dirty="0">
                <a:latin typeface="Montserrat" panose="020B0604020202020204" charset="-52"/>
                <a:cs typeface="Times New Roman" panose="02020603050405020304" pitchFamily="18" charset="0"/>
              </a:rPr>
              <a:t>GRAVEL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D16E04-84BA-A219-4F37-C683F6E9CD9A}"/>
              </a:ext>
            </a:extLst>
          </p:cNvPr>
          <p:cNvSpPr txBox="1"/>
          <p:nvPr/>
        </p:nvSpPr>
        <p:spPr>
          <a:xfrm>
            <a:off x="750262" y="1118893"/>
            <a:ext cx="10712731" cy="1615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Выражение для каждой итерации работы алгоритма записывается следующим образом: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8C2060-48DF-2BE3-CD5E-EE8CBF707151}"/>
                  </a:ext>
                </a:extLst>
              </p:cNvPr>
              <p:cNvSpPr txBox="1"/>
              <p:nvPr/>
            </p:nvSpPr>
            <p:spPr>
              <a:xfrm>
                <a:off x="739635" y="3057885"/>
                <a:ext cx="5689446" cy="305865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indent="450215">
                  <a:lnSpc>
                    <a:spcPct val="150000"/>
                  </a:lnSpc>
                  <a:tabLst>
                    <a:tab pos="2700655" algn="ctr"/>
                    <a:tab pos="5940425" algn="r"/>
                  </a:tabLst>
                </a:pP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ru-RU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exp</m:t>
                        </m:r>
                        <m:r>
                          <a:rPr lang="ru-RU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∙⁡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  <m:sSubSup>
                          <m:sSub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Sup>
                          <m:sSub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bSup>
                      </m:den>
                    </m:f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50000"/>
                  </a:lnSpc>
                  <a:tabLst>
                    <a:tab pos="2700655" algn="ctr"/>
                    <a:tab pos="5940425" algn="r"/>
                  </a:tabLst>
                </a:pP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{"/>
                            <m:endChr m:val="}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r>
                              <m:rPr>
                                <m:sty m:val="p"/>
                              </m:rPr>
                              <a:rPr lang="ru-RU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exp</m:t>
                            </m:r>
                            <m:r>
                              <a:rPr lang="ru-RU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⁡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𝑙𝑛</m:t>
                            </m:r>
                            <m:sSubSup>
                              <m:sSub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ru-RU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50000"/>
                  </a:lnSpc>
                  <a:tabLst>
                    <a:tab pos="2700655" algn="ctr"/>
                    <a:tab pos="5940425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50000"/>
                  </a:lnSpc>
                  <a:spcAft>
                    <a:spcPts val="1200"/>
                  </a:spcAft>
                  <a:tabLst>
                    <a:tab pos="2700655" algn="ctr"/>
                    <a:tab pos="5940425" algn="r"/>
                  </a:tabLst>
                </a:pP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b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 </m:t>
                        </m:r>
                        <m:sSubSup>
                          <m:sSub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d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 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8C2060-48DF-2BE3-CD5E-EE8CBF707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35" y="3057885"/>
                <a:ext cx="5689446" cy="30586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FEA747-D138-E508-B764-08D3E52C3096}"/>
                  </a:ext>
                </a:extLst>
              </p:cNvPr>
              <p:cNvSpPr txBox="1"/>
              <p:nvPr/>
            </p:nvSpPr>
            <p:spPr>
              <a:xfrm>
                <a:off x="7013542" y="3014540"/>
                <a:ext cx="4438823" cy="33756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2700655" algn="ctr"/>
                    <a:tab pos="5940425" algn="r"/>
                  </a:tabLst>
                </a:pP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Здесь: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bSup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-й элемент вектора решения на </a:t>
                </a:r>
                <a:r>
                  <a:rPr lang="en-US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+1-ой итерации,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-й элемент вектора решения на </a:t>
                </a:r>
                <a:r>
                  <a:rPr lang="en-US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-ой итерации,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элемент матрицы отклика с индексами </a:t>
                </a:r>
                <a:r>
                  <a:rPr lang="en-US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just">
                  <a:tabLst>
                    <a:tab pos="2700655" algn="ctr"/>
                    <a:tab pos="5940425" algn="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элемент вектора аппаратурного отклика</a:t>
                </a:r>
                <a:r>
                  <a:rPr lang="en-US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just">
                  <a:tabLst>
                    <a:tab pos="2700655" algn="ctr"/>
                    <a:tab pos="5940425" algn="r"/>
                  </a:tabLs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элемент весовой матрицы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tabLst>
                    <a:tab pos="2700655" algn="ctr"/>
                    <a:tab pos="5940425" algn="r"/>
                  </a:tabLst>
                </a:pPr>
                <a:r>
                  <a:rPr lang="ru-RU" i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ρ</a:t>
                </a:r>
                <a:r>
                  <a:rPr lang="ru-RU" i="1" baseline="-250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ru-RU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- относительное стандартное отклонение</a:t>
                </a:r>
                <a:r>
                  <a:rPr lang="en-US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2700655" algn="ctr"/>
                    <a:tab pos="5940425" algn="r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 – произвольно задаваемая точность нахождения решения.</a:t>
                </a:r>
                <a:endParaRPr lang="ru-RU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FEA747-D138-E508-B764-08D3E52C3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542" y="3014540"/>
                <a:ext cx="4438823" cy="3375604"/>
              </a:xfrm>
              <a:prstGeom prst="rect">
                <a:avLst/>
              </a:prstGeom>
              <a:blipFill>
                <a:blip r:embed="rId4"/>
                <a:stretch>
                  <a:fillRect l="-1096" t="-180" r="-959" b="-180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EFB8AA-6F28-E8EB-A399-2B5E369C4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2740" y="1497646"/>
            <a:ext cx="5246519" cy="123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34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5" y="487347"/>
            <a:ext cx="7230446" cy="461665"/>
          </a:xfrm>
        </p:spPr>
        <p:txBody>
          <a:bodyPr/>
          <a:lstStyle/>
          <a:p>
            <a:r>
              <a:rPr lang="en-US" sz="2400" dirty="0">
                <a:latin typeface="Montserrat" panose="020B0604020202020204" charset="-52"/>
                <a:cs typeface="Times New Roman" panose="02020603050405020304" pitchFamily="18" charset="0"/>
              </a:rPr>
              <a:t>PRIP</a:t>
            </a:r>
            <a:endParaRPr lang="ru-RU" sz="2400" dirty="0"/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id="{30FA8F40-3D5B-C757-09D4-B0D4D6F94782}"/>
              </a:ext>
            </a:extLst>
          </p:cNvPr>
          <p:cNvSpPr txBox="1">
            <a:spLocks/>
          </p:cNvSpPr>
          <p:nvPr/>
        </p:nvSpPr>
        <p:spPr>
          <a:xfrm>
            <a:off x="365927" y="1805837"/>
            <a:ext cx="6103854" cy="8156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Классический итерационный алгоритм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Точность восстановления ниже, чем алгоритма </a:t>
            </a:r>
            <a:r>
              <a:rPr lang="en-US" dirty="0">
                <a:solidFill>
                  <a:schemeClr val="tx1"/>
                </a:solidFill>
              </a:rPr>
              <a:t>GRAVEL, </a:t>
            </a:r>
            <a:r>
              <a:rPr lang="ru-RU" dirty="0">
                <a:solidFill>
                  <a:schemeClr val="tx1"/>
                </a:solidFill>
              </a:rPr>
              <a:t>однако скорость значительно выше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C7A234-DF58-4071-E0A1-A0F9E7E3C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450" y="1911533"/>
            <a:ext cx="5090942" cy="36488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2EDC14-699D-1964-338D-CF655C5F1CAE}"/>
              </a:ext>
            </a:extLst>
          </p:cNvPr>
          <p:cNvSpPr txBox="1"/>
          <p:nvPr/>
        </p:nvSpPr>
        <p:spPr>
          <a:xfrm>
            <a:off x="6683450" y="1805837"/>
            <a:ext cx="5316872" cy="4770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ru-RU" sz="1600" dirty="0">
              <a:effectLst/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endParaRPr lang="ru-RU" sz="1600" dirty="0"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endParaRPr lang="ru-RU" sz="1600" dirty="0">
              <a:effectLst/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endParaRPr lang="ru-RU" sz="1600" dirty="0"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endParaRPr lang="ru-RU" sz="1600" dirty="0">
              <a:effectLst/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endParaRPr lang="ru-RU" sz="1600" dirty="0"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endParaRPr lang="ru-RU" sz="1600" dirty="0">
              <a:effectLst/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endParaRPr lang="ru-RU" sz="1600" dirty="0"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endParaRPr lang="ru-RU" sz="1600" dirty="0">
              <a:effectLst/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endParaRPr lang="ru-RU" sz="1600" dirty="0"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endParaRPr lang="ru-RU" sz="1600" dirty="0">
              <a:effectLst/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endParaRPr lang="ru-RU" sz="1600" dirty="0"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endParaRPr lang="ru-RU" sz="1600" dirty="0">
              <a:effectLst/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endParaRPr lang="ru-RU" sz="1600" dirty="0"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endParaRPr lang="ru-RU" sz="1600" dirty="0">
              <a:effectLst/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endParaRPr lang="ru-RU" sz="1600" dirty="0"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Результаты восстановления спектра нейтронов, полученного с помощью реакции </a:t>
            </a:r>
            <a:r>
              <a:rPr lang="en-US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D</a:t>
            </a:r>
            <a:r>
              <a:rPr lang="ru-RU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-</a:t>
            </a:r>
            <a:r>
              <a:rPr lang="en-US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T</a:t>
            </a:r>
            <a:r>
              <a:rPr lang="ru-RU" sz="16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 нейтронной трубки.</a:t>
            </a:r>
            <a:endParaRPr lang="ru-RU" sz="1600" dirty="0">
              <a:latin typeface="Montserrat" panose="000005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095BB4-07CC-CEAC-E62D-0F424D3F22D0}"/>
              </a:ext>
            </a:extLst>
          </p:cNvPr>
          <p:cNvSpPr txBox="1"/>
          <p:nvPr/>
        </p:nvSpPr>
        <p:spPr>
          <a:xfrm>
            <a:off x="365927" y="3247075"/>
            <a:ext cx="610385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Принцип работы основан на уменьшении значения функции:</a:t>
            </a:r>
          </a:p>
          <a:p>
            <a:endParaRPr lang="ru-RU" sz="1600" dirty="0">
              <a:latin typeface="Montserrat" panose="00000500000000000000" pitchFamily="2" charset="-52"/>
            </a:endParaRPr>
          </a:p>
          <a:p>
            <a:endParaRPr lang="ru-RU" sz="1600" dirty="0">
              <a:latin typeface="Montserrat" panose="00000500000000000000" pitchFamily="2" charset="-52"/>
            </a:endParaRPr>
          </a:p>
          <a:p>
            <a:endParaRPr lang="ru-RU" sz="1600" dirty="0">
              <a:latin typeface="Montserrat" panose="00000500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F7BEDC-9BFA-DC2B-DA8B-D664988C4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99" y="3908794"/>
            <a:ext cx="5987739" cy="4452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202F8E-C92A-84CC-58D0-866C718894E0}"/>
              </a:ext>
            </a:extLst>
          </p:cNvPr>
          <p:cNvSpPr txBox="1"/>
          <p:nvPr/>
        </p:nvSpPr>
        <p:spPr>
          <a:xfrm>
            <a:off x="0" y="6417110"/>
            <a:ext cx="5562600" cy="440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450215">
              <a:lnSpc>
                <a:spcPct val="150000"/>
              </a:lnSpc>
            </a:pPr>
            <a:r>
              <a:rPr lang="en-US" sz="8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Guan-</a:t>
            </a:r>
            <a:r>
              <a:rPr lang="en-US" sz="800" b="1" dirty="0" err="1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ying</a:t>
            </a:r>
            <a:r>
              <a:rPr lang="en-US" sz="8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Wang, Ran Han, </a:t>
            </a:r>
            <a:r>
              <a:rPr lang="en-US" sz="800" b="1" dirty="0" err="1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Jin</a:t>
            </a:r>
            <a:r>
              <a:rPr lang="en-US" sz="8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-liang Liu, Xiao-ping Ouyang, </a:t>
            </a:r>
            <a:r>
              <a:rPr lang="en-US" sz="800" b="1" dirty="0" err="1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Jin-cheng</a:t>
            </a:r>
            <a:r>
              <a:rPr lang="en-US" sz="8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He, Jun-</a:t>
            </a:r>
            <a:r>
              <a:rPr lang="en-US" sz="800" b="1" dirty="0" err="1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yao</a:t>
            </a:r>
            <a:r>
              <a:rPr lang="en-US" sz="800" b="1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Yan. </a:t>
            </a:r>
            <a:r>
              <a:rPr lang="en-US" sz="800" dirty="0">
                <a:effectLst/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Comparison and research on the GRAVEL and PRIP algorithms of neutron energy spectrum unfolding, 2017.;</a:t>
            </a:r>
            <a:endParaRPr lang="ru-RU" sz="800" dirty="0">
              <a:effectLst/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360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5" y="487347"/>
            <a:ext cx="7230446" cy="461665"/>
          </a:xfrm>
        </p:spPr>
        <p:txBody>
          <a:bodyPr/>
          <a:lstStyle/>
          <a:p>
            <a:r>
              <a:rPr lang="en-US" sz="2400" dirty="0">
                <a:latin typeface="Montserrat" panose="020B0604020202020204" charset="-52"/>
                <a:cs typeface="Times New Roman" panose="02020603050405020304" pitchFamily="18" charset="0"/>
              </a:rPr>
              <a:t>PRIP</a:t>
            </a: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308CF-9D2D-8274-0DF1-6E2DF5B2CE69}"/>
              </a:ext>
            </a:extLst>
          </p:cNvPr>
          <p:cNvSpPr txBox="1"/>
          <p:nvPr/>
        </p:nvSpPr>
        <p:spPr>
          <a:xfrm>
            <a:off x="659877" y="1197204"/>
            <a:ext cx="5203596" cy="52413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0BB463-B7E3-69D7-9264-34D5F9158022}"/>
                  </a:ext>
                </a:extLst>
              </p:cNvPr>
              <p:cNvSpPr txBox="1"/>
              <p:nvPr/>
            </p:nvSpPr>
            <p:spPr>
              <a:xfrm>
                <a:off x="1925934" y="1407070"/>
                <a:ext cx="2671482" cy="458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lim>
                          </m:limLow>
                        </m:fName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ru-RU" i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d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0BB463-B7E3-69D7-9264-34D5F9158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934" y="1407070"/>
                <a:ext cx="2671482" cy="458459"/>
              </a:xfrm>
              <a:prstGeom prst="rect">
                <a:avLst/>
              </a:prstGeom>
              <a:blipFill>
                <a:blip r:embed="rId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024C3B-CF86-42A7-4D2C-A98EC39944C2}"/>
                  </a:ext>
                </a:extLst>
              </p:cNvPr>
              <p:cNvSpPr txBox="1"/>
              <p:nvPr/>
            </p:nvSpPr>
            <p:spPr>
              <a:xfrm>
                <a:off x="2017221" y="2000845"/>
                <a:ext cx="2420471" cy="976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024C3B-CF86-42A7-4D2C-A98EC3994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221" y="2000845"/>
                <a:ext cx="2420471" cy="9766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4AD366-6890-DEEE-A542-D95225EF8196}"/>
                  </a:ext>
                </a:extLst>
              </p:cNvPr>
              <p:cNvSpPr txBox="1"/>
              <p:nvPr/>
            </p:nvSpPr>
            <p:spPr>
              <a:xfrm>
                <a:off x="1925934" y="3011442"/>
                <a:ext cx="1792941" cy="1117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𝑀𝑥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≥0, 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≥0.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4AD366-6890-DEEE-A542-D95225EF8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934" y="3011442"/>
                <a:ext cx="1792941" cy="1117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452CB3-8811-CE0C-9BE6-7134ABED69DF}"/>
                  </a:ext>
                </a:extLst>
              </p:cNvPr>
              <p:cNvSpPr txBox="1"/>
              <p:nvPr/>
            </p:nvSpPr>
            <p:spPr>
              <a:xfrm>
                <a:off x="625658" y="4051934"/>
                <a:ext cx="5203596" cy="689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160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ru-RU" sz="16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func>
                        <m:func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600" i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ru-RU" sz="1600" i="0">
                          <a:latin typeface="Cambria Math" panose="02040503050406030204" pitchFamily="18" charset="0"/>
                        </a:rPr>
                        <m:t>− 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1600" i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ru-RU" sz="16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𝑛𝑙𝑜𝑔</m:t>
                      </m:r>
                      <m:d>
                        <m:dPr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452CB3-8811-CE0C-9BE6-7134ABED6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58" y="4051934"/>
                <a:ext cx="5203596" cy="689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ECE0B6-1128-A43F-785C-693BA8AD9944}"/>
                  </a:ext>
                </a:extLst>
              </p:cNvPr>
              <p:cNvSpPr txBox="1"/>
              <p:nvPr/>
            </p:nvSpPr>
            <p:spPr>
              <a:xfrm>
                <a:off x="1823520" y="4651730"/>
                <a:ext cx="2331791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&amp;−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ECE0B6-1128-A43F-785C-693BA8AD9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520" y="4651730"/>
                <a:ext cx="2331791" cy="7101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524B7B-5BA2-30F3-4F34-AE794938FF93}"/>
                  </a:ext>
                </a:extLst>
              </p:cNvPr>
              <p:cNvSpPr txBox="1"/>
              <p:nvPr/>
            </p:nvSpPr>
            <p:spPr>
              <a:xfrm>
                <a:off x="1925934" y="5430005"/>
                <a:ext cx="2671482" cy="717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 − 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𝛽</m:t>
                          </m:r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524B7B-5BA2-30F3-4F34-AE794938F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934" y="5430005"/>
                <a:ext cx="2671482" cy="7174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51CDC7-ED57-A898-2C35-444DFC2706B5}"/>
                  </a:ext>
                </a:extLst>
              </p:cNvPr>
              <p:cNvSpPr txBox="1"/>
              <p:nvPr/>
            </p:nvSpPr>
            <p:spPr>
              <a:xfrm>
                <a:off x="6328529" y="1222404"/>
                <a:ext cx="5405772" cy="2989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ru-RU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i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ru-RU" dirty="0"/>
                  <a:t> - функция потенциала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ru-RU" dirty="0"/>
                  <a:t> – итерационный параметр, подбираемый для каждого восстанавливаемого спектра</a:t>
                </a:r>
                <a:r>
                  <a:rPr lang="en-US" dirty="0"/>
                  <a:t>;</a:t>
                </a:r>
              </a:p>
              <a:p>
                <a:pPr algn="just"/>
                <a:endParaRPr lang="ru-RU" dirty="0"/>
              </a:p>
              <a:p>
                <a:pPr algn="just"/>
                <a14:m>
                  <m:oMath xmlns:m="http://schemas.openxmlformats.org/officeDocument/2006/math">
                    <m:r>
                      <a:rPr lang="ru-RU" i="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>
                        <a:latin typeface="Cambria Math" panose="02040503050406030204" pitchFamily="18" charset="0"/>
                      </a:rPr>
                      <m:t>∆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приращение решения </a:t>
                </a:r>
                <a:r>
                  <a:rPr lang="en-US" dirty="0"/>
                  <a:t>LCP;</a:t>
                </a:r>
                <a:endParaRPr lang="ru-RU" dirty="0"/>
              </a:p>
              <a:p>
                <a:pPr algn="just"/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ru-RU" dirty="0"/>
                  <a:t> - величина шага решения, задаваемая для каждой отдельной итерации</a:t>
                </a:r>
                <a:r>
                  <a:rPr lang="en-US" dirty="0"/>
                  <a:t>;</a:t>
                </a:r>
              </a:p>
              <a:p>
                <a:pPr algn="just"/>
                <a:endParaRPr lang="ru-RU" dirty="0"/>
              </a:p>
              <a:p>
                <a:pPr algn="just"/>
                <a14:m>
                  <m:oMath xmlns:m="http://schemas.openxmlformats.org/officeDocument/2006/math">
                    <m:r>
                      <a:rPr lang="ru-RU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ru-RU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𝜌</m:t>
                        </m:r>
                      </m:den>
                    </m:f>
                  </m:oMath>
                </a14:m>
                <a:r>
                  <a:rPr lang="ru-RU" dirty="0"/>
                  <a:t> - числовой множитель</a:t>
                </a:r>
              </a:p>
              <a:p>
                <a:pPr algn="just"/>
                <a:endParaRPr lang="ru-R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51CDC7-ED57-A898-2C35-444DFC270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529" y="1222404"/>
                <a:ext cx="5405772" cy="2989665"/>
              </a:xfrm>
              <a:prstGeom prst="rect">
                <a:avLst/>
              </a:prstGeom>
              <a:blipFill>
                <a:blip r:embed="rId9"/>
                <a:stretch>
                  <a:fillRect l="-787" t="-1016" r="-9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74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205" y="487347"/>
            <a:ext cx="7230446" cy="461665"/>
          </a:xfrm>
        </p:spPr>
        <p:txBody>
          <a:bodyPr/>
          <a:lstStyle/>
          <a:p>
            <a:r>
              <a:rPr lang="en-US" sz="2400" dirty="0">
                <a:latin typeface="Montserrat" panose="020B0604020202020204" charset="-52"/>
                <a:cs typeface="Times New Roman" panose="02020603050405020304" pitchFamily="18" charset="0"/>
              </a:rPr>
              <a:t>SLSM</a:t>
            </a:r>
            <a:endParaRPr lang="ru-RU" sz="2400" dirty="0"/>
          </a:p>
        </p:txBody>
      </p:sp>
      <p:sp>
        <p:nvSpPr>
          <p:cNvPr id="3" name="Текст 3">
            <a:extLst>
              <a:ext uri="{FF2B5EF4-FFF2-40B4-BE49-F238E27FC236}">
                <a16:creationId xmlns:a16="http://schemas.microsoft.com/office/drawing/2014/main" id="{41CAE35C-218A-B7D7-6650-0E9F7DEC79EC}"/>
              </a:ext>
            </a:extLst>
          </p:cNvPr>
          <p:cNvSpPr txBox="1">
            <a:spLocks/>
          </p:cNvSpPr>
          <p:nvPr/>
        </p:nvSpPr>
        <p:spPr>
          <a:xfrm>
            <a:off x="6723974" y="1166952"/>
            <a:ext cx="4831237" cy="8156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Модификация стандартного метода наименьших квадратов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Точность выше, чем алгоритма МНК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7C6E99-1AE8-7C7C-8A67-41BAB4CAF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72" y="1326400"/>
            <a:ext cx="5124450" cy="3994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4F97C8-C51D-106B-8C03-80035A99BA92}"/>
              </a:ext>
            </a:extLst>
          </p:cNvPr>
          <p:cNvSpPr txBox="1"/>
          <p:nvPr/>
        </p:nvSpPr>
        <p:spPr>
          <a:xfrm>
            <a:off x="478651" y="1107674"/>
            <a:ext cx="5379315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sz="1600" dirty="0">
              <a:latin typeface="Montserrat" panose="00000500000000000000" pitchFamily="2" charset="-52"/>
            </a:endParaRPr>
          </a:p>
          <a:p>
            <a:endParaRPr lang="ru-RU" sz="1600" dirty="0">
              <a:latin typeface="Montserrat" panose="00000500000000000000" pitchFamily="2" charset="-52"/>
            </a:endParaRPr>
          </a:p>
          <a:p>
            <a:endParaRPr lang="ru-RU" sz="1600" dirty="0">
              <a:latin typeface="Montserrat" panose="00000500000000000000" pitchFamily="2" charset="-52"/>
            </a:endParaRPr>
          </a:p>
          <a:p>
            <a:endParaRPr lang="ru-RU" sz="1600" dirty="0">
              <a:latin typeface="Montserrat" panose="00000500000000000000" pitchFamily="2" charset="-52"/>
            </a:endParaRPr>
          </a:p>
          <a:p>
            <a:endParaRPr lang="ru-RU" sz="1600" dirty="0">
              <a:latin typeface="Montserrat" panose="00000500000000000000" pitchFamily="2" charset="-52"/>
            </a:endParaRPr>
          </a:p>
          <a:p>
            <a:endParaRPr lang="ru-RU" sz="1600" dirty="0">
              <a:latin typeface="Montserrat" panose="00000500000000000000" pitchFamily="2" charset="-52"/>
            </a:endParaRPr>
          </a:p>
          <a:p>
            <a:endParaRPr lang="ru-RU" sz="1600" dirty="0">
              <a:latin typeface="Montserrat" panose="00000500000000000000" pitchFamily="2" charset="-52"/>
            </a:endParaRPr>
          </a:p>
          <a:p>
            <a:endParaRPr lang="ru-RU" sz="1600" dirty="0">
              <a:latin typeface="Montserrat" panose="00000500000000000000" pitchFamily="2" charset="-52"/>
            </a:endParaRPr>
          </a:p>
          <a:p>
            <a:endParaRPr lang="ru-RU" sz="1600" dirty="0">
              <a:latin typeface="Montserrat" panose="00000500000000000000" pitchFamily="2" charset="-52"/>
            </a:endParaRPr>
          </a:p>
          <a:p>
            <a:endParaRPr lang="ru-RU" sz="1600" dirty="0">
              <a:latin typeface="Montserrat" panose="00000500000000000000" pitchFamily="2" charset="-52"/>
            </a:endParaRPr>
          </a:p>
          <a:p>
            <a:endParaRPr lang="ru-RU" sz="1600" dirty="0">
              <a:latin typeface="Montserrat" panose="00000500000000000000" pitchFamily="2" charset="-52"/>
            </a:endParaRPr>
          </a:p>
          <a:p>
            <a:endParaRPr lang="ru-RU" sz="1600" dirty="0">
              <a:latin typeface="Montserrat" panose="00000500000000000000" pitchFamily="2" charset="-52"/>
            </a:endParaRPr>
          </a:p>
          <a:p>
            <a:endParaRPr lang="ru-RU" sz="1600" dirty="0">
              <a:latin typeface="Montserrat" panose="00000500000000000000" pitchFamily="2" charset="-52"/>
            </a:endParaRPr>
          </a:p>
          <a:p>
            <a:endParaRPr lang="ru-RU" sz="1600" dirty="0">
              <a:latin typeface="Montserrat" panose="00000500000000000000" pitchFamily="2" charset="-52"/>
            </a:endParaRPr>
          </a:p>
          <a:p>
            <a:endParaRPr lang="ru-RU" sz="1600" dirty="0">
              <a:latin typeface="Montserrat" panose="00000500000000000000" pitchFamily="2" charset="-52"/>
            </a:endParaRPr>
          </a:p>
          <a:p>
            <a:endParaRPr lang="ru-RU" sz="1600" dirty="0">
              <a:latin typeface="Montserrat" panose="00000500000000000000" pitchFamily="2" charset="-52"/>
            </a:endParaRPr>
          </a:p>
          <a:p>
            <a:endParaRPr lang="ru-RU" sz="1600" dirty="0">
              <a:latin typeface="Montserrat" panose="00000500000000000000" pitchFamily="2" charset="-52"/>
            </a:endParaRPr>
          </a:p>
          <a:p>
            <a:r>
              <a:rPr lang="ru-RU" sz="1600" dirty="0">
                <a:latin typeface="Montserrat" panose="00000500000000000000" pitchFamily="2" charset="-52"/>
              </a:rPr>
              <a:t>Результаты восстановления спектра двух моноэнергетических линий нейтронов </a:t>
            </a:r>
            <a:r>
              <a:rPr lang="en-US" sz="1600" dirty="0">
                <a:latin typeface="Montserrat" panose="00000500000000000000" pitchFamily="2" charset="-52"/>
              </a:rPr>
              <a:t>4 </a:t>
            </a:r>
            <a:r>
              <a:rPr lang="ru-RU" sz="1600" dirty="0">
                <a:latin typeface="Montserrat" panose="00000500000000000000" pitchFamily="2" charset="-52"/>
              </a:rPr>
              <a:t>и 6 МэВ. </a:t>
            </a:r>
            <a:r>
              <a:rPr lang="en-US" sz="1600" dirty="0">
                <a:latin typeface="Montserrat" panose="00000500000000000000" pitchFamily="2" charset="-52"/>
              </a:rPr>
              <a:t>LS – </a:t>
            </a:r>
            <a:r>
              <a:rPr lang="ru-RU" sz="1600" dirty="0">
                <a:latin typeface="Montserrat" panose="00000500000000000000" pitchFamily="2" charset="-52"/>
              </a:rPr>
              <a:t>МНК, </a:t>
            </a:r>
            <a:r>
              <a:rPr lang="en-US" sz="1600" dirty="0">
                <a:latin typeface="Montserrat" panose="00000500000000000000" pitchFamily="2" charset="-52"/>
              </a:rPr>
              <a:t>SLS –</a:t>
            </a:r>
            <a:r>
              <a:rPr lang="ru-RU" sz="1600" dirty="0">
                <a:latin typeface="Montserrat" panose="00000500000000000000" pitchFamily="2" charset="-52"/>
              </a:rPr>
              <a:t>Последовательный МНК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1571C8-5F23-D653-D6AA-C0B048243CA0}"/>
                  </a:ext>
                </a:extLst>
              </p:cNvPr>
              <p:cNvSpPr txBox="1"/>
              <p:nvPr/>
            </p:nvSpPr>
            <p:spPr>
              <a:xfrm>
                <a:off x="6801191" y="2904758"/>
                <a:ext cx="4831237" cy="1038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/>
                          </m:limLow>
                        </m:fName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ru-RU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ru-RU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1571C8-5F23-D653-D6AA-C0B048243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191" y="2904758"/>
                <a:ext cx="4831237" cy="10387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9BC041-17D5-8126-D6C7-CA78953E1864}"/>
                  </a:ext>
                </a:extLst>
              </p:cNvPr>
              <p:cNvSpPr txBox="1"/>
              <p:nvPr/>
            </p:nvSpPr>
            <p:spPr>
              <a:xfrm>
                <a:off x="6723974" y="2299240"/>
                <a:ext cx="4831237" cy="18158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ru-RU" sz="1600" dirty="0">
                    <a:latin typeface="Montserrat" panose="00000500000000000000" pitchFamily="2" charset="-52"/>
                  </a:rPr>
                  <a:t>При составлении задачи оптимизации вводится весовой коэффициент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600" dirty="0"/>
                  <a:t> :</a:t>
                </a:r>
              </a:p>
              <a:p>
                <a:endParaRPr lang="ru-RU" sz="1600" dirty="0"/>
              </a:p>
              <a:p>
                <a:endParaRPr lang="ru-RU" sz="1600" dirty="0"/>
              </a:p>
              <a:p>
                <a:endParaRPr lang="ru-RU" sz="1600" dirty="0"/>
              </a:p>
              <a:p>
                <a:endParaRPr lang="ru-RU" sz="1600" dirty="0"/>
              </a:p>
              <a:p>
                <a:endParaRPr lang="ru-RU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9BC041-17D5-8126-D6C7-CA78953E1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974" y="2299240"/>
                <a:ext cx="4831237" cy="1815882"/>
              </a:xfrm>
              <a:prstGeom prst="rect">
                <a:avLst/>
              </a:prstGeom>
              <a:blipFill>
                <a:blip r:embed="rId5"/>
                <a:stretch>
                  <a:fillRect l="-503" t="-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E6206EC-8BD7-ADAA-1CC9-96660356D651}"/>
              </a:ext>
            </a:extLst>
          </p:cNvPr>
          <p:cNvSpPr txBox="1"/>
          <p:nvPr/>
        </p:nvSpPr>
        <p:spPr>
          <a:xfrm>
            <a:off x="0" y="6498899"/>
            <a:ext cx="70199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Yunlin Xu, Marek </a:t>
            </a:r>
            <a:r>
              <a:rPr lang="en-US" sz="800" b="1" dirty="0" err="1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Flaska</a:t>
            </a:r>
            <a:r>
              <a:rPr lang="en-US" sz="800" b="1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, Sara </a:t>
            </a:r>
            <a:r>
              <a:rPr lang="en-US" sz="800" b="1" dirty="0" err="1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Pozzi</a:t>
            </a:r>
            <a:r>
              <a:rPr lang="en-US" sz="800" b="1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, Vladimir </a:t>
            </a:r>
            <a:r>
              <a:rPr lang="en-US" sz="800" b="1" dirty="0" err="1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Protopopescu</a:t>
            </a:r>
            <a:r>
              <a:rPr lang="en-US" sz="800" b="1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, Thomas </a:t>
            </a:r>
            <a:r>
              <a:rPr lang="en-US" sz="800" b="1" dirty="0" err="1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Downar</a:t>
            </a:r>
            <a:r>
              <a:rPr lang="en-US" sz="800" b="1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.</a:t>
            </a:r>
            <a:r>
              <a:rPr lang="en-US" sz="800" dirty="0">
                <a:effectLst/>
                <a:latin typeface="Montserrat" panose="00000500000000000000" pitchFamily="2" charset="-52"/>
                <a:ea typeface="Calibri" panose="020F0502020204030204" pitchFamily="34" charset="0"/>
              </a:rPr>
              <a:t> A SEQUENTIAL LEAST-SQUARES ALGORITHM FOR NEUTRON SPECTRUM UNFOLDING FROM PULSE-HEIGHT DISTRIBUTIONS MEASURED WITH LIQUID SCINTILLATORS, 2007.</a:t>
            </a:r>
            <a:endParaRPr lang="ru-RU" sz="8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0568755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1275</Words>
  <Application>Microsoft Office PowerPoint</Application>
  <PresentationFormat>Широкоэкранный</PresentationFormat>
  <Paragraphs>237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Times New Roman</vt:lpstr>
      <vt:lpstr>Cambria Math</vt:lpstr>
      <vt:lpstr>Montserrat</vt:lpstr>
      <vt:lpstr>Calibri</vt:lpstr>
      <vt:lpstr>Шаблон МИФИ</vt:lpstr>
      <vt:lpstr>Презентация PowerPoint</vt:lpstr>
      <vt:lpstr>Актуальность, цели и задачи работы</vt:lpstr>
      <vt:lpstr>Постановка задачи восстановления</vt:lpstr>
      <vt:lpstr>Постановка задачи восстановления</vt:lpstr>
      <vt:lpstr>GRAVEL</vt:lpstr>
      <vt:lpstr>GRAVEL</vt:lpstr>
      <vt:lpstr>PRIP</vt:lpstr>
      <vt:lpstr>PRIP</vt:lpstr>
      <vt:lpstr>SLSM</vt:lpstr>
      <vt:lpstr>SLSM</vt:lpstr>
      <vt:lpstr>Описание тестовых данных</vt:lpstr>
      <vt:lpstr>Результаты восстановления спектров</vt:lpstr>
      <vt:lpstr>Результаты восстановления спектров</vt:lpstr>
      <vt:lpstr>Результаты восстановления откликов</vt:lpstr>
      <vt:lpstr>Оценка результатов восстановления спектра</vt:lpstr>
      <vt:lpstr>Оценка скорости сходимости решения</vt:lpstr>
      <vt:lpstr>Анализ полученных результатов, планы по дальнейшей работе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Матвей Мишин</cp:lastModifiedBy>
  <cp:revision>68</cp:revision>
  <dcterms:created xsi:type="dcterms:W3CDTF">2020-05-28T16:18:16Z</dcterms:created>
  <dcterms:modified xsi:type="dcterms:W3CDTF">2022-10-22T15:27:21Z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